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86" r:id="rId3"/>
    <p:sldId id="258" r:id="rId4"/>
    <p:sldId id="260" r:id="rId5"/>
    <p:sldId id="269" r:id="rId6"/>
    <p:sldId id="272" r:id="rId7"/>
    <p:sldId id="278" r:id="rId8"/>
    <p:sldId id="280" r:id="rId9"/>
    <p:sldId id="285" r:id="rId10"/>
    <p:sldId id="292" r:id="rId11"/>
    <p:sldId id="284" r:id="rId12"/>
    <p:sldId id="282" r:id="rId13"/>
    <p:sldId id="274" r:id="rId14"/>
    <p:sldId id="279" r:id="rId15"/>
    <p:sldId id="294" r:id="rId16"/>
    <p:sldId id="275" r:id="rId17"/>
    <p:sldId id="264" r:id="rId18"/>
    <p:sldId id="270" r:id="rId19"/>
    <p:sldId id="281" r:id="rId20"/>
    <p:sldId id="271" r:id="rId21"/>
    <p:sldId id="293" r:id="rId22"/>
    <p:sldId id="283" r:id="rId23"/>
    <p:sldId id="289" r:id="rId24"/>
    <p:sldId id="290" r:id="rId25"/>
    <p:sldId id="291" r:id="rId26"/>
    <p:sldId id="266" r:id="rId27"/>
    <p:sldId id="295" r:id="rId28"/>
    <p:sldId id="273" r:id="rId29"/>
    <p:sldId id="268"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E8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92E6E-872F-85DD-9895-DE998CD15FE4}" v="24" dt="2024-11-10T20:36:20.647"/>
    <p1510:client id="{2B8F26FA-2298-C3D8-7399-BB24D7BA2CB4}" v="46" dt="2024-11-11T09:14:57.939"/>
    <p1510:client id="{452EE456-4BFB-7673-575F-D7BDB3E8CEA3}" v="731" dt="2024-11-10T12:09:44.081"/>
    <p1510:client id="{4ED4D9B9-FD40-B18E-B4B1-BA60C316DBBB}" v="2576" dt="2024-11-10T20:38:39.857"/>
    <p1510:client id="{689FC7E1-44B0-A2AF-F33A-26643ADB26BB}" v="1133" dt="2024-11-11T10:04:31.651"/>
    <p1510:client id="{77EA5970-F7AC-322E-5F71-0BEA1311C50F}" v="715" dt="2024-11-10T19:31:21.291"/>
    <p1510:client id="{7C492856-8F7B-43D2-812E-D3589A840B7A}" v="30" dt="2024-11-11T09:34:16.524"/>
    <p1510:client id="{87CAAE5E-B36D-3DA4-9FC1-6D88857491D0}" v="1019" dt="2024-11-10T13:53:17.432"/>
    <p1510:client id="{AC58C592-EDB9-51B1-D153-636B4954EC35}" v="729" dt="2024-11-10T19:07:34.710"/>
    <p1510:client id="{B6F518E1-AE3C-7B98-98C1-806CCA38CCBE}" v="341" dt="2024-11-11T09:55:48.288"/>
    <p1510:client id="{C703E0B7-CBB9-7878-C36F-5193FFBC11F4}" v="16" dt="2024-11-11T08:11:00.696"/>
    <p1510:client id="{D3C2555D-C925-B1CF-B189-F0B78E266F14}" v="6" dt="2024-11-11T09:08:36.986"/>
    <p1510:client id="{D3FA8151-BE60-733C-977F-3E53DA446B73}" v="858" dt="2024-11-10T17:04:01.152"/>
    <p1510:client id="{DE12D01F-C46E-2EE7-0380-8EDE9D800C6C}" v="4" dt="2024-11-10T18:16:49.085"/>
    <p1510:client id="{E3AE8C7D-3325-42EF-FA8D-50AA1F3CD6DC}" v="4" dt="2024-11-11T02:20:24.770"/>
    <p1510:client id="{F0EC1BEB-F299-42DB-8CEC-697DE4315DCE}" v="1" dt="2024-11-11T10:05:03.838"/>
    <p1510:client id="{F82C5C68-4A88-6C67-8B61-4AF0D70F05B5}" v="122" dt="2024-11-10T19:58:33.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1ECB5883-038C-4696-8E27-1811E470D6D4}" type="datetime1">
              <a:rPr lang="en-US" smtClean="0"/>
              <a:t>11/15/2024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009881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61E8A6D4-154B-4E4D-9001-7A6C328D243E}" type="datetime1">
              <a:rPr lang="en-US" smtClean="0"/>
              <a:t>11/15/2024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448010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EF880999-9BD6-4929-BDEC-B84E21C16701}" type="datetime1">
              <a:rPr lang="en-US" smtClean="0"/>
              <a:t>11/15/2024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63149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6553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C9F5005-EC25-4FB9-B19B-2437F0B120D2}" type="datetime1">
              <a:rPr lang="en-US" smtClean="0"/>
              <a:t>11/15/2024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88413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0B283B5C-2325-42FF-AF91-C1451D9D66CC}" type="datetime1">
              <a:rPr lang="en-US" smtClean="0"/>
              <a:t>11/15/2024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19839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0F88DB08-3B01-46DD-99F2-F6F6334EA669}" type="datetime1">
              <a:rPr lang="en-US" smtClean="0"/>
              <a:t>11/15/2024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7685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5892AC11-ACC3-4129-BBD7-C580BF1A4EE7}" type="datetime1">
              <a:rPr lang="en-US" smtClean="0"/>
              <a:t>11/15/2024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00901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6D80F7F3-E406-44E2-93AF-674B3F1A2E51}" type="datetime1">
              <a:rPr lang="en-US" smtClean="0"/>
              <a:t>11/15/2024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331899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FB1DD93-7C9D-4E53-81F0-DDE57FEA7EDB}" type="datetime1">
              <a:rPr lang="en-US" smtClean="0"/>
              <a:t>11/15/2024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409880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p:cNvSpPr>
          <p:nvPr>
            <p:ph type="pic" idx="1"/>
          </p:nvPr>
        </p:nvSpPr>
        <p:spPr>
          <a:xfrm>
            <a:off x="5247408" y="919595"/>
            <a:ext cx="6107979" cy="5013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DF7BC28-59DE-4F83-B4A1-497203279FAD}" type="datetime1">
              <a:rPr lang="en-US" smtClean="0"/>
              <a:t>11/15/2024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505411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0BDC4764-F656-4735-9820-9886F8DF1D6A}" type="datetime1">
              <a:rPr lang="en-US" smtClean="0"/>
              <a:t>11/15/2024</a:t>
            </a:fld>
            <a:endParaRPr lang="en-US"/>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C68AC1EC-23E2-4F0E-A5A4-674EC8DB954E}" type="slidenum">
              <a:rPr lang="en-US" smtClean="0"/>
              <a:pPr/>
              <a:t>‹#›</a:t>
            </a:fld>
            <a:endParaRPr lang="en-US"/>
          </a:p>
        </p:txBody>
      </p:sp>
    </p:spTree>
    <p:extLst>
      <p:ext uri="{BB962C8B-B14F-4D97-AF65-F5344CB8AC3E}">
        <p14:creationId xmlns:p14="http://schemas.microsoft.com/office/powerpoint/2010/main" val="99084482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0.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arxiv.org/pdf/1908.07919" TargetMode="External"/><Relationship Id="rId3" Type="http://schemas.openxmlformats.org/officeDocument/2006/relationships/hyperlink" Target="https://openaccess.thecvf.com/content/CVPR2024W/CVsports/papers/Somers_SoccerNet_Game_State_Reconstruction_End-to-End_Athlete_Tracking_and_Identification_on_CVPRW_2024_paper.pdf" TargetMode="External"/><Relationship Id="rId7" Type="http://schemas.openxmlformats.org/officeDocument/2006/relationships/hyperlink" Target="https://openaccess.thecvf.com/content/CVPR2024W/CVsports/papers/Koshkina_A_General_Framework_for_Jersey_Number_Recognition_in_Sports_Video_CVPRW_2024_paper.pdf" TargetMode="External"/><Relationship Id="rId2" Type="http://schemas.openxmlformats.org/officeDocument/2006/relationships/hyperlink" Target="https://financefootball.com/2021/01/26/top-20-football-clubs-by-revenue-2021/" TargetMode="External"/><Relationship Id="rId1" Type="http://schemas.openxmlformats.org/officeDocument/2006/relationships/slideLayout" Target="../slideLayouts/slideLayout2.xml"/><Relationship Id="rId6" Type="http://schemas.openxmlformats.org/officeDocument/2006/relationships/hyperlink" Target="https://www.ecva.net/papers/eccv_2022/papers_ECCV/papers/136820001.pdf" TargetMode="External"/><Relationship Id="rId5" Type="http://schemas.openxmlformats.org/officeDocument/2006/relationships/hyperlink" Target="https://openaccess.thecvf.com/content/WACV2023/papers/Theiner_TVCalib_Camera_Calibration_for_Sports_Field_Registration_in_Soccer_WACV_2023_paper.pdf" TargetMode="External"/><Relationship Id="rId10" Type="http://schemas.openxmlformats.org/officeDocument/2006/relationships/hyperlink" Target="https://arxiv.org/pdf/1512.03385" TargetMode="External"/><Relationship Id="rId4" Type="http://schemas.openxmlformats.org/officeDocument/2006/relationships/hyperlink" Target="https://openaccess.thecvf.com/content/CVPR2024W/CVsports/papers/Gutierrez-Perez_No_Bells_Just_Whistles_Sports_Field_Registration_by_Leveraging_Geometric_CVPRW_2024_paper.pdf" TargetMode="External"/><Relationship Id="rId9" Type="http://schemas.openxmlformats.org/officeDocument/2006/relationships/hyperlink" Target="https://arxiv.org/pdf/2204.12484"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adityapgupta/Sports-Analysi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soccer-ne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8" name="Rectangle 7">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Picture 1" descr="A football ball on a field&#10;&#10;Description automatically generated">
            <a:extLst>
              <a:ext uri="{FF2B5EF4-FFF2-40B4-BE49-F238E27FC236}">
                <a16:creationId xmlns:a16="http://schemas.microsoft.com/office/drawing/2014/main" id="{43E17FD2-4DD1-D747-8058-3C0AF97068C0}"/>
              </a:ext>
            </a:extLst>
          </p:cNvPr>
          <p:cNvPicPr>
            <a:picLocks noChangeAspect="1"/>
          </p:cNvPicPr>
          <p:nvPr/>
        </p:nvPicPr>
        <p:blipFill>
          <a:blip r:embed="rId2">
            <a:alphaModFix amt="59000"/>
            <a:extLst>
              <a:ext uri="{BEBA8EAE-BF5A-486C-A8C5-ECC9F3942E4B}">
                <a14:imgProps xmlns:a14="http://schemas.microsoft.com/office/drawing/2010/main">
                  <a14:imgLayer r:embed="rId3">
                    <a14:imgEffect>
                      <a14:saturation sat="400000"/>
                    </a14:imgEffect>
                    <a14:imgEffect>
                      <a14:brightnessContrast bright="-19000" contrast="10000"/>
                    </a14:imgEffect>
                  </a14:imgLayer>
                </a14:imgProps>
              </a:ext>
            </a:extLst>
          </a:blip>
          <a:srcRect l="427" r="2" b="2"/>
          <a:stretch/>
        </p:blipFill>
        <p:spPr>
          <a:xfrm>
            <a:off x="20" y="10737"/>
            <a:ext cx="12191981" cy="6887365"/>
          </a:xfrm>
          <a:prstGeom prst="rect">
            <a:avLst/>
          </a:prstGeom>
          <a:effectLst/>
        </p:spPr>
      </p:pic>
      <p:sp>
        <p:nvSpPr>
          <p:cNvPr id="3" name="TextBox 2">
            <a:extLst>
              <a:ext uri="{FF2B5EF4-FFF2-40B4-BE49-F238E27FC236}">
                <a16:creationId xmlns:a16="http://schemas.microsoft.com/office/drawing/2014/main" id="{ED9E848D-B733-C706-5DC5-B774D5B64E17}"/>
              </a:ext>
            </a:extLst>
          </p:cNvPr>
          <p:cNvSpPr txBox="1"/>
          <p:nvPr/>
        </p:nvSpPr>
        <p:spPr>
          <a:xfrm>
            <a:off x="859465" y="1408813"/>
            <a:ext cx="1001786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800" b="1">
                <a:solidFill>
                  <a:srgbClr val="FFFF00"/>
                </a:solidFill>
                <a:latin typeface="Aptos Display"/>
              </a:rPr>
              <a:t>SoccArt: </a:t>
            </a:r>
            <a:r>
              <a:rPr lang="en-US" sz="8800" b="1">
                <a:solidFill>
                  <a:schemeClr val="bg1"/>
                </a:solidFill>
                <a:latin typeface="Aptos Display"/>
              </a:rPr>
              <a:t>AI Football Analytics</a:t>
            </a:r>
            <a:endParaRPr lang="en-US" sz="8800">
              <a:solidFill>
                <a:schemeClr val="bg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4162" y="1299"/>
            <a:ext cx="12212482" cy="1265928"/>
          </a:xfrm>
        </p:spPr>
        <p:txBody>
          <a:bodyPr>
            <a:normAutofit/>
          </a:bodyPr>
          <a:lstStyle/>
          <a:p>
            <a:pPr algn="ctr"/>
            <a:r>
              <a:rPr lang="en-US" sz="4400" b="1">
                <a:solidFill>
                  <a:schemeClr val="tx1"/>
                </a:solidFill>
                <a:latin typeface="Neue Haas Grotesk Text Pro"/>
              </a:rPr>
              <a:t>Ball Tracking</a:t>
            </a: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5" name="TextBox 4">
            <a:extLst>
              <a:ext uri="{FF2B5EF4-FFF2-40B4-BE49-F238E27FC236}">
                <a16:creationId xmlns:a16="http://schemas.microsoft.com/office/drawing/2014/main" id="{1834AB6E-534C-C484-148E-4C10FA5A699F}"/>
              </a:ext>
            </a:extLst>
          </p:cNvPr>
          <p:cNvSpPr txBox="1"/>
          <p:nvPr/>
        </p:nvSpPr>
        <p:spPr>
          <a:xfrm>
            <a:off x="6281153" y="2017066"/>
            <a:ext cx="546489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Although the model was able to detect players and referees, it failed at detecting the ball properly.</a:t>
            </a:r>
          </a:p>
          <a:p>
            <a:endParaRPr lang="en-US"/>
          </a:p>
          <a:p>
            <a:r>
              <a:rPr lang="en-US" b="1">
                <a:solidFill>
                  <a:srgbClr val="C00000"/>
                </a:solidFill>
              </a:rPr>
              <a:t>See the Image.</a:t>
            </a:r>
          </a:p>
          <a:p>
            <a:endParaRPr lang="en-US" b="1"/>
          </a:p>
          <a:p>
            <a:r>
              <a:rPr lang="en-US"/>
              <a:t>So, we finetuned another YoloV10 using only the ball data.</a:t>
            </a:r>
          </a:p>
        </p:txBody>
      </p:sp>
      <p:pic>
        <p:nvPicPr>
          <p:cNvPr id="3" name="Picture 2" descr="A group of football players on a field&#10;&#10;Description automatically generated">
            <a:extLst>
              <a:ext uri="{FF2B5EF4-FFF2-40B4-BE49-F238E27FC236}">
                <a16:creationId xmlns:a16="http://schemas.microsoft.com/office/drawing/2014/main" id="{3B436FBC-6411-851A-E5DC-DA79D7C38AEB}"/>
              </a:ext>
            </a:extLst>
          </p:cNvPr>
          <p:cNvPicPr>
            <a:picLocks noChangeAspect="1"/>
          </p:cNvPicPr>
          <p:nvPr/>
        </p:nvPicPr>
        <p:blipFill>
          <a:blip r:embed="rId2"/>
          <a:stretch>
            <a:fillRect/>
          </a:stretch>
        </p:blipFill>
        <p:spPr>
          <a:xfrm>
            <a:off x="438880" y="1539803"/>
            <a:ext cx="5466080" cy="3093720"/>
          </a:xfrm>
          <a:prstGeom prst="rect">
            <a:avLst/>
          </a:prstGeom>
        </p:spPr>
      </p:pic>
    </p:spTree>
    <p:extLst>
      <p:ext uri="{BB962C8B-B14F-4D97-AF65-F5344CB8AC3E}">
        <p14:creationId xmlns:p14="http://schemas.microsoft.com/office/powerpoint/2010/main" val="66003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B6A2-FF97-8B90-40AC-ADCE4FEF02D2}"/>
              </a:ext>
            </a:extLst>
          </p:cNvPr>
          <p:cNvSpPr>
            <a:spLocks noGrp="1"/>
          </p:cNvSpPr>
          <p:nvPr>
            <p:ph type="title"/>
          </p:nvPr>
        </p:nvSpPr>
        <p:spPr>
          <a:xfrm>
            <a:off x="9252" y="327286"/>
            <a:ext cx="12184939" cy="1265928"/>
          </a:xfrm>
        </p:spPr>
        <p:txBody>
          <a:bodyPr/>
          <a:lstStyle/>
          <a:p>
            <a:pPr algn="ctr"/>
            <a:r>
              <a:rPr lang="en-US" b="1">
                <a:latin typeface="Neue Haas Grotesk Text Pro"/>
              </a:rPr>
              <a:t>Team Identification (</a:t>
            </a:r>
            <a:r>
              <a:rPr lang="en-US" b="1" err="1">
                <a:latin typeface="Neue Haas Grotesk Text Pro"/>
              </a:rPr>
              <a:t>SigLIP</a:t>
            </a:r>
            <a:r>
              <a:rPr lang="en-US" b="1">
                <a:latin typeface="Neue Haas Grotesk Text Pro"/>
              </a:rPr>
              <a:t>, K-means on </a:t>
            </a:r>
            <a:r>
              <a:rPr lang="en-US" b="1" err="1">
                <a:latin typeface="Neue Haas Grotesk Text Pro"/>
              </a:rPr>
              <a:t>colours</a:t>
            </a:r>
            <a:r>
              <a:rPr lang="en-US" b="1">
                <a:latin typeface="Neue Haas Grotesk Text Pro"/>
              </a:rPr>
              <a:t>)</a:t>
            </a:r>
            <a:endParaRPr lang="en-US"/>
          </a:p>
        </p:txBody>
      </p:sp>
      <p:sp>
        <p:nvSpPr>
          <p:cNvPr id="4" name="Date Placeholder 3">
            <a:extLst>
              <a:ext uri="{FF2B5EF4-FFF2-40B4-BE49-F238E27FC236}">
                <a16:creationId xmlns:a16="http://schemas.microsoft.com/office/drawing/2014/main" id="{A192BE76-A776-C217-34BE-FC251F1EE615}"/>
              </a:ext>
            </a:extLst>
          </p:cNvPr>
          <p:cNvSpPr>
            <a:spLocks noGrp="1"/>
          </p:cNvSpPr>
          <p:nvPr>
            <p:ph type="dt" sz="half" idx="10"/>
          </p:nvPr>
        </p:nvSpPr>
        <p:spPr/>
        <p:txBody>
          <a:bodyPr/>
          <a:lstStyle/>
          <a:p>
            <a:fld id="{579F6069-8263-4296-913A-BC2234E8D32B}" type="datetime1">
              <a:rPr lang="en-US" smtClean="0"/>
              <a:t>11/15/2024</a:t>
            </a:fld>
            <a:endParaRPr lang="en-US"/>
          </a:p>
        </p:txBody>
      </p:sp>
      <p:pic>
        <p:nvPicPr>
          <p:cNvPr id="10" name="Content Placeholder 9" descr="A screenshot of a video game&#10;&#10;Description automatically generated">
            <a:extLst>
              <a:ext uri="{FF2B5EF4-FFF2-40B4-BE49-F238E27FC236}">
                <a16:creationId xmlns:a16="http://schemas.microsoft.com/office/drawing/2014/main" id="{385B4A89-F044-40F0-D7FE-2CEF4D8C2A8B}"/>
              </a:ext>
            </a:extLst>
          </p:cNvPr>
          <p:cNvPicPr>
            <a:picLocks noGrp="1" noChangeAspect="1"/>
          </p:cNvPicPr>
          <p:nvPr>
            <p:ph idx="1"/>
          </p:nvPr>
        </p:nvPicPr>
        <p:blipFill>
          <a:blip r:embed="rId2"/>
          <a:stretch>
            <a:fillRect/>
          </a:stretch>
        </p:blipFill>
        <p:spPr>
          <a:xfrm>
            <a:off x="253569" y="2551969"/>
            <a:ext cx="6096000" cy="3429000"/>
          </a:xfrm>
        </p:spPr>
      </p:pic>
      <p:pic>
        <p:nvPicPr>
          <p:cNvPr id="12" name="Picture 11" descr="A group of people in sports uniforms&#10;&#10;Description automatically generated">
            <a:extLst>
              <a:ext uri="{FF2B5EF4-FFF2-40B4-BE49-F238E27FC236}">
                <a16:creationId xmlns:a16="http://schemas.microsoft.com/office/drawing/2014/main" id="{C0996CA4-AF63-0357-78FC-F0D7A3E2A819}"/>
              </a:ext>
            </a:extLst>
          </p:cNvPr>
          <p:cNvPicPr>
            <a:picLocks noChangeAspect="1"/>
          </p:cNvPicPr>
          <p:nvPr/>
        </p:nvPicPr>
        <p:blipFill>
          <a:blip r:embed="rId3"/>
          <a:stretch>
            <a:fillRect/>
          </a:stretch>
        </p:blipFill>
        <p:spPr>
          <a:xfrm>
            <a:off x="7316243" y="2081409"/>
            <a:ext cx="4114800" cy="4114800"/>
          </a:xfrm>
          <a:prstGeom prst="rect">
            <a:avLst/>
          </a:prstGeom>
        </p:spPr>
      </p:pic>
    </p:spTree>
    <p:extLst>
      <p:ext uri="{BB962C8B-B14F-4D97-AF65-F5344CB8AC3E}">
        <p14:creationId xmlns:p14="http://schemas.microsoft.com/office/powerpoint/2010/main" val="5641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B6A2-FF97-8B90-40AC-ADCE4FEF02D2}"/>
              </a:ext>
            </a:extLst>
          </p:cNvPr>
          <p:cNvSpPr>
            <a:spLocks noGrp="1"/>
          </p:cNvSpPr>
          <p:nvPr>
            <p:ph type="title"/>
          </p:nvPr>
        </p:nvSpPr>
        <p:spPr>
          <a:xfrm>
            <a:off x="-1060" y="450534"/>
            <a:ext cx="12194120" cy="1265928"/>
          </a:xfrm>
        </p:spPr>
        <p:txBody>
          <a:bodyPr/>
          <a:lstStyle/>
          <a:p>
            <a:pPr algn="ctr"/>
            <a:r>
              <a:rPr lang="en-US" b="1">
                <a:latin typeface="Neue Haas Grotesk Text Pro"/>
              </a:rPr>
              <a:t>Goalkeeper Team Identification </a:t>
            </a:r>
          </a:p>
        </p:txBody>
      </p:sp>
      <p:sp>
        <p:nvSpPr>
          <p:cNvPr id="4" name="Date Placeholder 3">
            <a:extLst>
              <a:ext uri="{FF2B5EF4-FFF2-40B4-BE49-F238E27FC236}">
                <a16:creationId xmlns:a16="http://schemas.microsoft.com/office/drawing/2014/main" id="{A192BE76-A776-C217-34BE-FC251F1EE615}"/>
              </a:ext>
            </a:extLst>
          </p:cNvPr>
          <p:cNvSpPr>
            <a:spLocks noGrp="1"/>
          </p:cNvSpPr>
          <p:nvPr>
            <p:ph type="dt" sz="half" idx="10"/>
          </p:nvPr>
        </p:nvSpPr>
        <p:spPr/>
        <p:txBody>
          <a:bodyPr/>
          <a:lstStyle/>
          <a:p>
            <a:fld id="{579F6069-8263-4296-913A-BC2234E8D32B}" type="datetime1">
              <a:rPr lang="en-US" smtClean="0"/>
              <a:t>11/15/2024</a:t>
            </a:fld>
            <a:endParaRPr lang="en-US"/>
          </a:p>
        </p:txBody>
      </p:sp>
      <p:pic>
        <p:nvPicPr>
          <p:cNvPr id="8" name="Content Placeholder 7">
            <a:extLst>
              <a:ext uri="{FF2B5EF4-FFF2-40B4-BE49-F238E27FC236}">
                <a16:creationId xmlns:a16="http://schemas.microsoft.com/office/drawing/2014/main" id="{397326A5-4698-6837-6B2C-718377B01112}"/>
              </a:ext>
            </a:extLst>
          </p:cNvPr>
          <p:cNvPicPr>
            <a:picLocks noGrp="1" noChangeAspect="1"/>
          </p:cNvPicPr>
          <p:nvPr>
            <p:ph idx="1"/>
          </p:nvPr>
        </p:nvPicPr>
        <p:blipFill>
          <a:blip r:embed="rId2"/>
          <a:stretch>
            <a:fillRect/>
          </a:stretch>
        </p:blipFill>
        <p:spPr>
          <a:xfrm>
            <a:off x="4606363" y="1900390"/>
            <a:ext cx="7181589" cy="4097054"/>
          </a:xfrm>
        </p:spPr>
      </p:pic>
      <p:sp>
        <p:nvSpPr>
          <p:cNvPr id="9" name="TextBox 8">
            <a:extLst>
              <a:ext uri="{FF2B5EF4-FFF2-40B4-BE49-F238E27FC236}">
                <a16:creationId xmlns:a16="http://schemas.microsoft.com/office/drawing/2014/main" id="{991AB242-8B1C-6CD2-C631-6801FA5EF950}"/>
              </a:ext>
            </a:extLst>
          </p:cNvPr>
          <p:cNvSpPr txBox="1"/>
          <p:nvPr/>
        </p:nvSpPr>
        <p:spPr>
          <a:xfrm>
            <a:off x="871654" y="2223122"/>
            <a:ext cx="31190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Goalkeeper's team assigned by calculating his distance from the centroid of the players of both teams</a:t>
            </a:r>
          </a:p>
        </p:txBody>
      </p:sp>
    </p:spTree>
    <p:extLst>
      <p:ext uri="{BB962C8B-B14F-4D97-AF65-F5344CB8AC3E}">
        <p14:creationId xmlns:p14="http://schemas.microsoft.com/office/powerpoint/2010/main" val="393306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4161" y="-16751"/>
            <a:ext cx="12196390" cy="1265928"/>
          </a:xfrm>
        </p:spPr>
        <p:txBody>
          <a:bodyPr>
            <a:normAutofit/>
          </a:bodyPr>
          <a:lstStyle/>
          <a:p>
            <a:pPr algn="ctr"/>
            <a:r>
              <a:rPr lang="en-US" sz="4400" b="1">
                <a:solidFill>
                  <a:schemeClr val="tx1"/>
                </a:solidFill>
                <a:latin typeface="Neue Haas Grotesk Text Pro"/>
              </a:rPr>
              <a:t>Jersey Identification</a:t>
            </a: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pic>
        <p:nvPicPr>
          <p:cNvPr id="3" name="jn_identification">
            <a:hlinkClick r:id="" action="ppaction://media"/>
            <a:extLst>
              <a:ext uri="{FF2B5EF4-FFF2-40B4-BE49-F238E27FC236}">
                <a16:creationId xmlns:a16="http://schemas.microsoft.com/office/drawing/2014/main" id="{A90CE9EC-FC7D-B2B8-7A9A-E4CA5A4FCD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3663" y="1552096"/>
            <a:ext cx="8044544" cy="4528458"/>
          </a:xfrm>
          <a:prstGeom prst="rect">
            <a:avLst/>
          </a:prstGeom>
        </p:spPr>
      </p:pic>
    </p:spTree>
    <p:extLst>
      <p:ext uri="{BB962C8B-B14F-4D97-AF65-F5344CB8AC3E}">
        <p14:creationId xmlns:p14="http://schemas.microsoft.com/office/powerpoint/2010/main" val="277343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13" name="Rectangle 12">
            <a:extLst>
              <a:ext uri="{FF2B5EF4-FFF2-40B4-BE49-F238E27FC236}">
                <a16:creationId xmlns:a16="http://schemas.microsoft.com/office/drawing/2014/main" id="{6C33D1C8-0325-1891-A144-7B0356A3D3EC}"/>
              </a:ext>
            </a:extLst>
          </p:cNvPr>
          <p:cNvSpPr/>
          <p:nvPr/>
        </p:nvSpPr>
        <p:spPr>
          <a:xfrm>
            <a:off x="0" y="6237"/>
            <a:ext cx="12189675" cy="68517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36DD3504-5DB8-539C-60CF-ADA4BFF14A2E}"/>
              </a:ext>
            </a:extLst>
          </p:cNvPr>
          <p:cNvSpPr>
            <a:spLocks noGrp="1"/>
          </p:cNvSpPr>
          <p:nvPr>
            <p:ph type="title"/>
          </p:nvPr>
        </p:nvSpPr>
        <p:spPr>
          <a:xfrm>
            <a:off x="-4161" y="-16751"/>
            <a:ext cx="12196390" cy="1265928"/>
          </a:xfrm>
        </p:spPr>
        <p:txBody>
          <a:bodyPr>
            <a:normAutofit/>
          </a:bodyPr>
          <a:lstStyle/>
          <a:p>
            <a:pPr algn="ctr"/>
            <a:r>
              <a:rPr lang="en-US" sz="4400" b="1">
                <a:solidFill>
                  <a:schemeClr val="tx1"/>
                </a:solidFill>
                <a:latin typeface="Neue Haas Grotesk Text Pro"/>
              </a:rPr>
              <a:t>Jersey Identification</a:t>
            </a:r>
          </a:p>
        </p:txBody>
      </p:sp>
      <p:pic>
        <p:nvPicPr>
          <p:cNvPr id="17" name="Picture 16" descr="A diagram of a group of people&#10;&#10;Description automatically generated">
            <a:extLst>
              <a:ext uri="{FF2B5EF4-FFF2-40B4-BE49-F238E27FC236}">
                <a16:creationId xmlns:a16="http://schemas.microsoft.com/office/drawing/2014/main" id="{E4941E8E-364A-AFC4-FB9C-30D9AC4B3D54}"/>
              </a:ext>
            </a:extLst>
          </p:cNvPr>
          <p:cNvPicPr>
            <a:picLocks noChangeAspect="1"/>
          </p:cNvPicPr>
          <p:nvPr/>
        </p:nvPicPr>
        <p:blipFill>
          <a:blip r:embed="rId2"/>
          <a:srcRect l="28" t="16715" r="-35" b="6628"/>
          <a:stretch/>
        </p:blipFill>
        <p:spPr>
          <a:xfrm>
            <a:off x="-389" y="1925927"/>
            <a:ext cx="12201090" cy="2275992"/>
          </a:xfrm>
          <a:prstGeom prst="rect">
            <a:avLst/>
          </a:prstGeom>
        </p:spPr>
      </p:pic>
      <p:cxnSp>
        <p:nvCxnSpPr>
          <p:cNvPr id="19" name="Connector: Curved 18">
            <a:extLst>
              <a:ext uri="{FF2B5EF4-FFF2-40B4-BE49-F238E27FC236}">
                <a16:creationId xmlns:a16="http://schemas.microsoft.com/office/drawing/2014/main" id="{948B292D-D716-4741-213A-5F5B11AB5826}"/>
              </a:ext>
            </a:extLst>
          </p:cNvPr>
          <p:cNvCxnSpPr/>
          <p:nvPr/>
        </p:nvCxnSpPr>
        <p:spPr>
          <a:xfrm>
            <a:off x="3047878" y="4009123"/>
            <a:ext cx="215025" cy="90510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E16C5F18-C89A-42C2-C362-954DA4A41BD4}"/>
              </a:ext>
            </a:extLst>
          </p:cNvPr>
          <p:cNvCxnSpPr>
            <a:cxnSpLocks/>
          </p:cNvCxnSpPr>
          <p:nvPr/>
        </p:nvCxnSpPr>
        <p:spPr>
          <a:xfrm>
            <a:off x="6088906" y="3940629"/>
            <a:ext cx="429069" cy="97359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nector: Curved 22">
            <a:extLst>
              <a:ext uri="{FF2B5EF4-FFF2-40B4-BE49-F238E27FC236}">
                <a16:creationId xmlns:a16="http://schemas.microsoft.com/office/drawing/2014/main" id="{6DE02057-13AA-F74F-C4AD-2F3432D6D945}"/>
              </a:ext>
            </a:extLst>
          </p:cNvPr>
          <p:cNvCxnSpPr>
            <a:cxnSpLocks/>
          </p:cNvCxnSpPr>
          <p:nvPr/>
        </p:nvCxnSpPr>
        <p:spPr>
          <a:xfrm>
            <a:off x="9416143" y="3864429"/>
            <a:ext cx="437632" cy="115339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0A97B276-7694-0ADA-6336-0BB89A5C64B8}"/>
              </a:ext>
            </a:extLst>
          </p:cNvPr>
          <p:cNvSpPr txBox="1"/>
          <p:nvPr/>
        </p:nvSpPr>
        <p:spPr>
          <a:xfrm>
            <a:off x="2339940" y="4920342"/>
            <a:ext cx="21340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ResNet34 Classifier</a:t>
            </a:r>
            <a:endParaRPr lang="en-US" b="1"/>
          </a:p>
        </p:txBody>
      </p:sp>
      <p:sp>
        <p:nvSpPr>
          <p:cNvPr id="27" name="TextBox 26">
            <a:extLst>
              <a:ext uri="{FF2B5EF4-FFF2-40B4-BE49-F238E27FC236}">
                <a16:creationId xmlns:a16="http://schemas.microsoft.com/office/drawing/2014/main" id="{EA430DCB-CC4E-CF08-F52B-08503F388C47}"/>
              </a:ext>
            </a:extLst>
          </p:cNvPr>
          <p:cNvSpPr txBox="1"/>
          <p:nvPr/>
        </p:nvSpPr>
        <p:spPr>
          <a:xfrm>
            <a:off x="6441040" y="4920341"/>
            <a:ext cx="1654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ea typeface="+mn-lt"/>
                <a:cs typeface="+mn-lt"/>
              </a:rPr>
              <a:t>ViTPose</a:t>
            </a:r>
            <a:endParaRPr lang="en-US" b="1"/>
          </a:p>
        </p:txBody>
      </p:sp>
      <p:sp>
        <p:nvSpPr>
          <p:cNvPr id="29" name="TextBox 28">
            <a:extLst>
              <a:ext uri="{FF2B5EF4-FFF2-40B4-BE49-F238E27FC236}">
                <a16:creationId xmlns:a16="http://schemas.microsoft.com/office/drawing/2014/main" id="{3D423192-C01A-8314-EB4C-79467B98A4BD}"/>
              </a:ext>
            </a:extLst>
          </p:cNvPr>
          <p:cNvSpPr txBox="1"/>
          <p:nvPr/>
        </p:nvSpPr>
        <p:spPr>
          <a:xfrm>
            <a:off x="9698193" y="4922788"/>
            <a:ext cx="1839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err="1">
                <a:ea typeface="+mn-lt"/>
                <a:cs typeface="+mn-lt"/>
              </a:rPr>
              <a:t>parseq</a:t>
            </a:r>
            <a:endParaRPr lang="en-US" err="1"/>
          </a:p>
        </p:txBody>
      </p:sp>
    </p:spTree>
    <p:extLst>
      <p:ext uri="{BB962C8B-B14F-4D97-AF65-F5344CB8AC3E}">
        <p14:creationId xmlns:p14="http://schemas.microsoft.com/office/powerpoint/2010/main" val="2474002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13" name="Rectangle 12">
            <a:extLst>
              <a:ext uri="{FF2B5EF4-FFF2-40B4-BE49-F238E27FC236}">
                <a16:creationId xmlns:a16="http://schemas.microsoft.com/office/drawing/2014/main" id="{6C33D1C8-0325-1891-A144-7B0356A3D3EC}"/>
              </a:ext>
            </a:extLst>
          </p:cNvPr>
          <p:cNvSpPr/>
          <p:nvPr/>
        </p:nvSpPr>
        <p:spPr>
          <a:xfrm>
            <a:off x="0" y="6237"/>
            <a:ext cx="12189675" cy="68517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36DD3504-5DB8-539C-60CF-ADA4BFF14A2E}"/>
              </a:ext>
            </a:extLst>
          </p:cNvPr>
          <p:cNvSpPr>
            <a:spLocks noGrp="1"/>
          </p:cNvSpPr>
          <p:nvPr>
            <p:ph type="title"/>
          </p:nvPr>
        </p:nvSpPr>
        <p:spPr>
          <a:xfrm>
            <a:off x="-4161" y="-16751"/>
            <a:ext cx="12196390" cy="1265928"/>
          </a:xfrm>
        </p:spPr>
        <p:txBody>
          <a:bodyPr>
            <a:normAutofit/>
          </a:bodyPr>
          <a:lstStyle/>
          <a:p>
            <a:pPr algn="ctr"/>
            <a:r>
              <a:rPr lang="en-US" sz="4400" b="1">
                <a:solidFill>
                  <a:schemeClr val="tx1"/>
                </a:solidFill>
                <a:latin typeface="Neue Haas Grotesk Text Pro"/>
              </a:rPr>
              <a:t>Jersey Identification</a:t>
            </a:r>
          </a:p>
        </p:txBody>
      </p:sp>
      <p:pic>
        <p:nvPicPr>
          <p:cNvPr id="17" name="Picture 16" descr="A diagram of a group of people&#10;&#10;Description automatically generated">
            <a:extLst>
              <a:ext uri="{FF2B5EF4-FFF2-40B4-BE49-F238E27FC236}">
                <a16:creationId xmlns:a16="http://schemas.microsoft.com/office/drawing/2014/main" id="{E4941E8E-364A-AFC4-FB9C-30D9AC4B3D54}"/>
              </a:ext>
            </a:extLst>
          </p:cNvPr>
          <p:cNvPicPr>
            <a:picLocks noChangeAspect="1"/>
          </p:cNvPicPr>
          <p:nvPr/>
        </p:nvPicPr>
        <p:blipFill>
          <a:blip r:embed="rId2"/>
          <a:srcRect l="28" t="16715" r="-35" b="6628"/>
          <a:stretch/>
        </p:blipFill>
        <p:spPr>
          <a:xfrm>
            <a:off x="-389" y="1925927"/>
            <a:ext cx="12201090" cy="2275992"/>
          </a:xfrm>
          <a:prstGeom prst="rect">
            <a:avLst/>
          </a:prstGeom>
        </p:spPr>
      </p:pic>
      <p:cxnSp>
        <p:nvCxnSpPr>
          <p:cNvPr id="19" name="Connector: Curved 18">
            <a:extLst>
              <a:ext uri="{FF2B5EF4-FFF2-40B4-BE49-F238E27FC236}">
                <a16:creationId xmlns:a16="http://schemas.microsoft.com/office/drawing/2014/main" id="{948B292D-D716-4741-213A-5F5B11AB5826}"/>
              </a:ext>
            </a:extLst>
          </p:cNvPr>
          <p:cNvCxnSpPr/>
          <p:nvPr/>
        </p:nvCxnSpPr>
        <p:spPr>
          <a:xfrm>
            <a:off x="3047878" y="4009123"/>
            <a:ext cx="215025" cy="90510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E16C5F18-C89A-42C2-C362-954DA4A41BD4}"/>
              </a:ext>
            </a:extLst>
          </p:cNvPr>
          <p:cNvCxnSpPr>
            <a:cxnSpLocks/>
          </p:cNvCxnSpPr>
          <p:nvPr/>
        </p:nvCxnSpPr>
        <p:spPr>
          <a:xfrm>
            <a:off x="6088906" y="3940629"/>
            <a:ext cx="429069" cy="97359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nector: Curved 22">
            <a:extLst>
              <a:ext uri="{FF2B5EF4-FFF2-40B4-BE49-F238E27FC236}">
                <a16:creationId xmlns:a16="http://schemas.microsoft.com/office/drawing/2014/main" id="{6DE02057-13AA-F74F-C4AD-2F3432D6D945}"/>
              </a:ext>
            </a:extLst>
          </p:cNvPr>
          <p:cNvCxnSpPr>
            <a:cxnSpLocks/>
          </p:cNvCxnSpPr>
          <p:nvPr/>
        </p:nvCxnSpPr>
        <p:spPr>
          <a:xfrm>
            <a:off x="9416143" y="3864429"/>
            <a:ext cx="437632" cy="115339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0A97B276-7694-0ADA-6336-0BB89A5C64B8}"/>
              </a:ext>
            </a:extLst>
          </p:cNvPr>
          <p:cNvSpPr txBox="1"/>
          <p:nvPr/>
        </p:nvSpPr>
        <p:spPr>
          <a:xfrm>
            <a:off x="2339940" y="4920342"/>
            <a:ext cx="21340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ResNet34 Classifier</a:t>
            </a:r>
            <a:endParaRPr lang="en-US" b="1"/>
          </a:p>
        </p:txBody>
      </p:sp>
      <p:sp>
        <p:nvSpPr>
          <p:cNvPr id="27" name="TextBox 26">
            <a:extLst>
              <a:ext uri="{FF2B5EF4-FFF2-40B4-BE49-F238E27FC236}">
                <a16:creationId xmlns:a16="http://schemas.microsoft.com/office/drawing/2014/main" id="{EA430DCB-CC4E-CF08-F52B-08503F388C47}"/>
              </a:ext>
            </a:extLst>
          </p:cNvPr>
          <p:cNvSpPr txBox="1"/>
          <p:nvPr/>
        </p:nvSpPr>
        <p:spPr>
          <a:xfrm>
            <a:off x="6441040" y="4920341"/>
            <a:ext cx="1654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ea typeface="+mn-lt"/>
                <a:cs typeface="+mn-lt"/>
              </a:rPr>
              <a:t>ViTPose</a:t>
            </a:r>
            <a:endParaRPr lang="en-US" b="1"/>
          </a:p>
        </p:txBody>
      </p:sp>
      <p:sp>
        <p:nvSpPr>
          <p:cNvPr id="29" name="TextBox 28">
            <a:extLst>
              <a:ext uri="{FF2B5EF4-FFF2-40B4-BE49-F238E27FC236}">
                <a16:creationId xmlns:a16="http://schemas.microsoft.com/office/drawing/2014/main" id="{3D423192-C01A-8314-EB4C-79467B98A4BD}"/>
              </a:ext>
            </a:extLst>
          </p:cNvPr>
          <p:cNvSpPr txBox="1"/>
          <p:nvPr/>
        </p:nvSpPr>
        <p:spPr>
          <a:xfrm>
            <a:off x="9698193" y="4922788"/>
            <a:ext cx="1839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err="1">
                <a:ea typeface="+mn-lt"/>
                <a:cs typeface="+mn-lt"/>
              </a:rPr>
              <a:t>parseq</a:t>
            </a:r>
            <a:endParaRPr lang="en-US" err="1"/>
          </a:p>
        </p:txBody>
      </p:sp>
      <p:sp>
        <p:nvSpPr>
          <p:cNvPr id="2" name="TextBox 4">
            <a:extLst>
              <a:ext uri="{FF2B5EF4-FFF2-40B4-BE49-F238E27FC236}">
                <a16:creationId xmlns:a16="http://schemas.microsoft.com/office/drawing/2014/main" id="{FF4B8922-1FA5-7134-3CB2-72D430DED75B}"/>
              </a:ext>
            </a:extLst>
          </p:cNvPr>
          <p:cNvSpPr txBox="1"/>
          <p:nvPr/>
        </p:nvSpPr>
        <p:spPr>
          <a:xfrm>
            <a:off x="8101533" y="5504329"/>
            <a:ext cx="360261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a:solidFill>
                  <a:srgbClr val="C00000"/>
                </a:solidFill>
                <a:latin typeface="Neue Haas Grotesk Text Pro"/>
              </a:rPr>
              <a:t>Problem?</a:t>
            </a:r>
          </a:p>
        </p:txBody>
      </p:sp>
    </p:spTree>
    <p:extLst>
      <p:ext uri="{BB962C8B-B14F-4D97-AF65-F5344CB8AC3E}">
        <p14:creationId xmlns:p14="http://schemas.microsoft.com/office/powerpoint/2010/main" val="3957885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4161" y="-16751"/>
            <a:ext cx="12196390" cy="1265928"/>
          </a:xfrm>
        </p:spPr>
        <p:txBody>
          <a:bodyPr>
            <a:normAutofit/>
          </a:bodyPr>
          <a:lstStyle/>
          <a:p>
            <a:pPr algn="ctr"/>
            <a:r>
              <a:rPr lang="en-US" sz="4400" b="1">
                <a:solidFill>
                  <a:schemeClr val="tx1"/>
                </a:solidFill>
                <a:latin typeface="Neue Haas Grotesk Text Pro"/>
              </a:rPr>
              <a:t>Jersey Identification</a:t>
            </a: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5" name="TextBox 4">
            <a:extLst>
              <a:ext uri="{FF2B5EF4-FFF2-40B4-BE49-F238E27FC236}">
                <a16:creationId xmlns:a16="http://schemas.microsoft.com/office/drawing/2014/main" id="{FF4B8922-1FA5-7134-3CB2-72D430DED75B}"/>
              </a:ext>
            </a:extLst>
          </p:cNvPr>
          <p:cNvSpPr txBox="1"/>
          <p:nvPr/>
        </p:nvSpPr>
        <p:spPr>
          <a:xfrm>
            <a:off x="370115" y="1556657"/>
            <a:ext cx="302622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solidFill>
                  <a:srgbClr val="C00000"/>
                </a:solidFill>
                <a:latin typeface="Neue Haas Grotesk Text Pro"/>
              </a:rPr>
              <a:t>Problem?</a:t>
            </a:r>
          </a:p>
        </p:txBody>
      </p:sp>
      <p:cxnSp>
        <p:nvCxnSpPr>
          <p:cNvPr id="6" name="Connector: Curved 5">
            <a:extLst>
              <a:ext uri="{FF2B5EF4-FFF2-40B4-BE49-F238E27FC236}">
                <a16:creationId xmlns:a16="http://schemas.microsoft.com/office/drawing/2014/main" id="{B98AA0D6-CBB6-FBDA-C8C6-6F07215DFE31}"/>
              </a:ext>
            </a:extLst>
          </p:cNvPr>
          <p:cNvCxnSpPr/>
          <p:nvPr/>
        </p:nvCxnSpPr>
        <p:spPr>
          <a:xfrm>
            <a:off x="3200400" y="1839686"/>
            <a:ext cx="1275805" cy="10450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945946F-06A1-1CD2-452C-B8DA23620C6D}"/>
              </a:ext>
            </a:extLst>
          </p:cNvPr>
          <p:cNvSpPr txBox="1"/>
          <p:nvPr/>
        </p:nvSpPr>
        <p:spPr>
          <a:xfrm>
            <a:off x="4615542" y="2699657"/>
            <a:ext cx="49312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Only 45 unique numbers in the dataset!</a:t>
            </a:r>
          </a:p>
        </p:txBody>
      </p:sp>
      <p:cxnSp>
        <p:nvCxnSpPr>
          <p:cNvPr id="3" name="Connector: Curved 2">
            <a:extLst>
              <a:ext uri="{FF2B5EF4-FFF2-40B4-BE49-F238E27FC236}">
                <a16:creationId xmlns:a16="http://schemas.microsoft.com/office/drawing/2014/main" id="{8EF0953C-1CB7-7869-6CC4-9AD38126DA12}"/>
              </a:ext>
            </a:extLst>
          </p:cNvPr>
          <p:cNvCxnSpPr>
            <a:cxnSpLocks/>
          </p:cNvCxnSpPr>
          <p:nvPr/>
        </p:nvCxnSpPr>
        <p:spPr>
          <a:xfrm>
            <a:off x="3200400" y="1839686"/>
            <a:ext cx="1275805" cy="224245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079B7FE-8508-B203-9540-3B67B42C2EB6}"/>
              </a:ext>
            </a:extLst>
          </p:cNvPr>
          <p:cNvSpPr txBox="1"/>
          <p:nvPr/>
        </p:nvSpPr>
        <p:spPr>
          <a:xfrm>
            <a:off x="4528456" y="3918857"/>
            <a:ext cx="4452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Pose Detector consumes a lot of time</a:t>
            </a:r>
          </a:p>
        </p:txBody>
      </p:sp>
    </p:spTree>
    <p:extLst>
      <p:ext uri="{BB962C8B-B14F-4D97-AF65-F5344CB8AC3E}">
        <p14:creationId xmlns:p14="http://schemas.microsoft.com/office/powerpoint/2010/main" val="321530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4162" y="1299"/>
            <a:ext cx="12212482" cy="1265928"/>
          </a:xfrm>
        </p:spPr>
        <p:txBody>
          <a:bodyPr>
            <a:normAutofit/>
          </a:bodyPr>
          <a:lstStyle/>
          <a:p>
            <a:pPr algn="ctr"/>
            <a:r>
              <a:rPr lang="en-US" sz="4400" b="1">
                <a:solidFill>
                  <a:schemeClr val="tx1"/>
                </a:solidFill>
                <a:latin typeface="Neue Haas Grotesk Text Pro"/>
              </a:rPr>
              <a:t>Calibration + 2D Transformations </a:t>
            </a:r>
            <a:endParaRPr lang="en-US">
              <a:solidFill>
                <a:schemeClr val="tx1"/>
              </a:solidFill>
            </a:endParaRP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7" name="TextBox 6">
            <a:extLst>
              <a:ext uri="{FF2B5EF4-FFF2-40B4-BE49-F238E27FC236}">
                <a16:creationId xmlns:a16="http://schemas.microsoft.com/office/drawing/2014/main" id="{B7CF82F5-B820-D346-940C-00D25C55EDDE}"/>
              </a:ext>
            </a:extLst>
          </p:cNvPr>
          <p:cNvSpPr txBox="1"/>
          <p:nvPr/>
        </p:nvSpPr>
        <p:spPr>
          <a:xfrm>
            <a:off x="473475" y="1460999"/>
            <a:ext cx="8890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 Calibrations, we use the model from </a:t>
            </a:r>
            <a:r>
              <a:rPr lang="en-US" b="1"/>
              <a:t>No Bells Just Whistles.</a:t>
            </a:r>
            <a:r>
              <a:rPr lang="en-US"/>
              <a:t> This model runs on a modified version of </a:t>
            </a:r>
            <a:r>
              <a:rPr lang="en-US" b="1" err="1"/>
              <a:t>HRNet</a:t>
            </a:r>
            <a:r>
              <a:rPr lang="en-US"/>
              <a:t>, it predicts the </a:t>
            </a:r>
            <a:r>
              <a:rPr lang="en-US" err="1"/>
              <a:t>homography</a:t>
            </a:r>
            <a:r>
              <a:rPr lang="en-US"/>
              <a:t> mapping from the Real World Co-ordinates to the Camera Co-ordinates. </a:t>
            </a:r>
          </a:p>
          <a:p>
            <a:endParaRPr lang="en-US"/>
          </a:p>
        </p:txBody>
      </p:sp>
      <p:pic>
        <p:nvPicPr>
          <p:cNvPr id="3" name="Picture 2" descr="A diagram of a football game&#10;&#10;Description automatically generated">
            <a:extLst>
              <a:ext uri="{FF2B5EF4-FFF2-40B4-BE49-F238E27FC236}">
                <a16:creationId xmlns:a16="http://schemas.microsoft.com/office/drawing/2014/main" id="{2DE56A49-961A-896C-A006-E6D41E1412E2}"/>
              </a:ext>
            </a:extLst>
          </p:cNvPr>
          <p:cNvPicPr>
            <a:picLocks noChangeAspect="1"/>
          </p:cNvPicPr>
          <p:nvPr/>
        </p:nvPicPr>
        <p:blipFill>
          <a:blip r:embed="rId2"/>
          <a:stretch>
            <a:fillRect/>
          </a:stretch>
        </p:blipFill>
        <p:spPr>
          <a:xfrm>
            <a:off x="2213143" y="2350742"/>
            <a:ext cx="7767331" cy="4128744"/>
          </a:xfrm>
          <a:prstGeom prst="rect">
            <a:avLst/>
          </a:prstGeom>
        </p:spPr>
      </p:pic>
    </p:spTree>
    <p:extLst>
      <p:ext uri="{BB962C8B-B14F-4D97-AF65-F5344CB8AC3E}">
        <p14:creationId xmlns:p14="http://schemas.microsoft.com/office/powerpoint/2010/main" val="1110888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4162" y="1299"/>
            <a:ext cx="12166579" cy="1265928"/>
          </a:xfrm>
        </p:spPr>
        <p:txBody>
          <a:bodyPr>
            <a:normAutofit/>
          </a:bodyPr>
          <a:lstStyle/>
          <a:p>
            <a:pPr algn="ctr"/>
            <a:r>
              <a:rPr lang="en-US" sz="4400" b="1">
                <a:solidFill>
                  <a:schemeClr val="tx1"/>
                </a:solidFill>
                <a:latin typeface="Neue Haas Grotesk Text Pro"/>
              </a:rPr>
              <a:t>Calibration + 2D Transformations </a:t>
            </a:r>
            <a:endParaRPr lang="en-US">
              <a:solidFill>
                <a:schemeClr val="tx1"/>
              </a:solidFill>
            </a:endParaRP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7" name="TextBox 6">
            <a:extLst>
              <a:ext uri="{FF2B5EF4-FFF2-40B4-BE49-F238E27FC236}">
                <a16:creationId xmlns:a16="http://schemas.microsoft.com/office/drawing/2014/main" id="{B7CF82F5-B820-D346-940C-00D25C55EDDE}"/>
              </a:ext>
            </a:extLst>
          </p:cNvPr>
          <p:cNvSpPr txBox="1"/>
          <p:nvPr/>
        </p:nvSpPr>
        <p:spPr>
          <a:xfrm>
            <a:off x="-3923" y="2018433"/>
            <a:ext cx="43797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HRNet Architecture: </a:t>
            </a:r>
          </a:p>
        </p:txBody>
      </p:sp>
      <p:pic>
        <p:nvPicPr>
          <p:cNvPr id="8" name="Picture 7" descr="A diagram of a network&#10;&#10;Description automatically generated">
            <a:extLst>
              <a:ext uri="{FF2B5EF4-FFF2-40B4-BE49-F238E27FC236}">
                <a16:creationId xmlns:a16="http://schemas.microsoft.com/office/drawing/2014/main" id="{CBDA4E26-5A7D-38DF-9831-CE57BEF4AB83}"/>
              </a:ext>
            </a:extLst>
          </p:cNvPr>
          <p:cNvPicPr>
            <a:picLocks noChangeAspect="1"/>
          </p:cNvPicPr>
          <p:nvPr/>
        </p:nvPicPr>
        <p:blipFill>
          <a:blip r:embed="rId2"/>
          <a:stretch>
            <a:fillRect/>
          </a:stretch>
        </p:blipFill>
        <p:spPr>
          <a:xfrm>
            <a:off x="-8670" y="2763596"/>
            <a:ext cx="12167945" cy="1933252"/>
          </a:xfrm>
          <a:prstGeom prst="rect">
            <a:avLst/>
          </a:prstGeom>
        </p:spPr>
      </p:pic>
    </p:spTree>
    <p:extLst>
      <p:ext uri="{BB962C8B-B14F-4D97-AF65-F5344CB8AC3E}">
        <p14:creationId xmlns:p14="http://schemas.microsoft.com/office/powerpoint/2010/main" val="2064497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4162" y="1299"/>
            <a:ext cx="12194121" cy="1265928"/>
          </a:xfrm>
        </p:spPr>
        <p:txBody>
          <a:bodyPr>
            <a:normAutofit/>
          </a:bodyPr>
          <a:lstStyle/>
          <a:p>
            <a:pPr algn="ctr"/>
            <a:r>
              <a:rPr lang="en-US" sz="4400" b="1">
                <a:solidFill>
                  <a:schemeClr val="tx1"/>
                </a:solidFill>
                <a:latin typeface="Neue Haas Grotesk Text Pro"/>
              </a:rPr>
              <a:t>Calibration + 2D Transformations </a:t>
            </a:r>
            <a:endParaRPr lang="en-US">
              <a:solidFill>
                <a:schemeClr val="tx1"/>
              </a:solidFill>
            </a:endParaRP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7" name="TextBox 6">
            <a:extLst>
              <a:ext uri="{FF2B5EF4-FFF2-40B4-BE49-F238E27FC236}">
                <a16:creationId xmlns:a16="http://schemas.microsoft.com/office/drawing/2014/main" id="{B7CF82F5-B820-D346-940C-00D25C55EDDE}"/>
              </a:ext>
            </a:extLst>
          </p:cNvPr>
          <p:cNvSpPr txBox="1"/>
          <p:nvPr/>
        </p:nvSpPr>
        <p:spPr>
          <a:xfrm>
            <a:off x="-3923" y="2018433"/>
            <a:ext cx="370016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Why No-Bells Just-Whistles? </a:t>
            </a:r>
            <a:r>
              <a:rPr lang="en-US"/>
              <a:t>Uses two models for detection: Key points + Lines. Use a camera model to predict a projection matrix. But how to project?</a:t>
            </a:r>
          </a:p>
        </p:txBody>
      </p:sp>
      <p:pic>
        <p:nvPicPr>
          <p:cNvPr id="3" name="Picture 2" descr="A diagram of a game&#10;&#10;Description automatically generated">
            <a:extLst>
              <a:ext uri="{FF2B5EF4-FFF2-40B4-BE49-F238E27FC236}">
                <a16:creationId xmlns:a16="http://schemas.microsoft.com/office/drawing/2014/main" id="{9D3448FB-D08D-602A-7902-97D71F6ECB66}"/>
              </a:ext>
            </a:extLst>
          </p:cNvPr>
          <p:cNvPicPr>
            <a:picLocks noChangeAspect="1"/>
          </p:cNvPicPr>
          <p:nvPr/>
        </p:nvPicPr>
        <p:blipFill>
          <a:blip r:embed="rId2"/>
          <a:stretch>
            <a:fillRect/>
          </a:stretch>
        </p:blipFill>
        <p:spPr>
          <a:xfrm>
            <a:off x="7968691" y="3779508"/>
            <a:ext cx="3086477" cy="2181700"/>
          </a:xfrm>
          <a:prstGeom prst="rect">
            <a:avLst/>
          </a:prstGeom>
        </p:spPr>
      </p:pic>
      <p:pic>
        <p:nvPicPr>
          <p:cNvPr id="5" name="Picture 4" descr="A diagram of a tennis court&#10;&#10;Description automatically generated">
            <a:extLst>
              <a:ext uri="{FF2B5EF4-FFF2-40B4-BE49-F238E27FC236}">
                <a16:creationId xmlns:a16="http://schemas.microsoft.com/office/drawing/2014/main" id="{528BCA9E-38D6-E2A0-3C49-A61051FDF143}"/>
              </a:ext>
            </a:extLst>
          </p:cNvPr>
          <p:cNvPicPr>
            <a:picLocks noChangeAspect="1"/>
          </p:cNvPicPr>
          <p:nvPr/>
        </p:nvPicPr>
        <p:blipFill>
          <a:blip r:embed="rId3"/>
          <a:stretch>
            <a:fillRect/>
          </a:stretch>
        </p:blipFill>
        <p:spPr>
          <a:xfrm>
            <a:off x="4225625" y="3782014"/>
            <a:ext cx="3267206" cy="2193947"/>
          </a:xfrm>
          <a:prstGeom prst="rect">
            <a:avLst/>
          </a:prstGeom>
        </p:spPr>
      </p:pic>
      <p:pic>
        <p:nvPicPr>
          <p:cNvPr id="6" name="Picture 5" descr="A football field with people in the background&#10;&#10;Description automatically generated">
            <a:extLst>
              <a:ext uri="{FF2B5EF4-FFF2-40B4-BE49-F238E27FC236}">
                <a16:creationId xmlns:a16="http://schemas.microsoft.com/office/drawing/2014/main" id="{816531C0-B81E-EA7B-7D46-879010798675}"/>
              </a:ext>
            </a:extLst>
          </p:cNvPr>
          <p:cNvPicPr>
            <a:picLocks noChangeAspect="1"/>
          </p:cNvPicPr>
          <p:nvPr/>
        </p:nvPicPr>
        <p:blipFill>
          <a:blip r:embed="rId4"/>
          <a:stretch>
            <a:fillRect/>
          </a:stretch>
        </p:blipFill>
        <p:spPr>
          <a:xfrm>
            <a:off x="-11714" y="3789277"/>
            <a:ext cx="3702909" cy="2177621"/>
          </a:xfrm>
          <a:prstGeom prst="rect">
            <a:avLst/>
          </a:prstGeom>
        </p:spPr>
      </p:pic>
      <p:sp>
        <p:nvSpPr>
          <p:cNvPr id="8" name="TextBox 7">
            <a:extLst>
              <a:ext uri="{FF2B5EF4-FFF2-40B4-BE49-F238E27FC236}">
                <a16:creationId xmlns:a16="http://schemas.microsoft.com/office/drawing/2014/main" id="{08F48579-27F3-E226-544B-8E11A0BC8572}"/>
              </a:ext>
            </a:extLst>
          </p:cNvPr>
          <p:cNvSpPr txBox="1"/>
          <p:nvPr/>
        </p:nvSpPr>
        <p:spPr>
          <a:xfrm>
            <a:off x="3858699" y="2018270"/>
            <a:ext cx="211506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 = K × R × [ I | - c]</a:t>
            </a:r>
            <a:endParaRPr lang="en-US"/>
          </a:p>
          <a:p>
            <a:r>
              <a:rPr lang="en-US" b="1"/>
              <a:t>Homogenous Coordinates:</a:t>
            </a:r>
          </a:p>
          <a:p>
            <a:r>
              <a:rPr lang="en-US"/>
              <a:t>[x y]</a:t>
            </a:r>
            <a:r>
              <a:rPr lang="en-US" baseline="30000"/>
              <a:t>T </a:t>
            </a:r>
            <a:r>
              <a:rPr lang="en-US"/>
              <a:t>—</a:t>
            </a:r>
            <a:r>
              <a:rPr lang="en-US" sz="1400"/>
              <a:t>&gt;</a:t>
            </a:r>
            <a:r>
              <a:rPr lang="en-US"/>
              <a:t> [x y 1]</a:t>
            </a:r>
            <a:r>
              <a:rPr lang="en-US" baseline="30000"/>
              <a:t>T</a:t>
            </a:r>
            <a:endParaRPr lang="en-US" sz="1200" baseline="30000"/>
          </a:p>
          <a:p>
            <a:r>
              <a:rPr lang="en-US"/>
              <a:t>[a b c]</a:t>
            </a:r>
            <a:r>
              <a:rPr lang="en-US" baseline="30000"/>
              <a:t>T</a:t>
            </a:r>
            <a:r>
              <a:rPr lang="en-US" sz="1200" baseline="30000"/>
              <a:t> </a:t>
            </a:r>
            <a:r>
              <a:rPr lang="en-US"/>
              <a:t>—</a:t>
            </a:r>
            <a:r>
              <a:rPr lang="en-US" sz="1400"/>
              <a:t>&gt;</a:t>
            </a:r>
            <a:r>
              <a:rPr lang="en-US"/>
              <a:t> [a b c 1]</a:t>
            </a:r>
            <a:r>
              <a:rPr lang="en-US" baseline="30000"/>
              <a:t>T</a:t>
            </a:r>
            <a:endParaRPr lang="en-US" sz="1200" baseline="30000"/>
          </a:p>
        </p:txBody>
      </p:sp>
      <p:sp>
        <p:nvSpPr>
          <p:cNvPr id="9" name="TextBox 7">
            <a:extLst>
              <a:ext uri="{FF2B5EF4-FFF2-40B4-BE49-F238E27FC236}">
                <a16:creationId xmlns:a16="http://schemas.microsoft.com/office/drawing/2014/main" id="{08F48579-27F3-E226-544B-8E11A0BC8572}"/>
              </a:ext>
            </a:extLst>
          </p:cNvPr>
          <p:cNvSpPr txBox="1"/>
          <p:nvPr/>
        </p:nvSpPr>
        <p:spPr>
          <a:xfrm>
            <a:off x="6099876" y="2018270"/>
            <a:ext cx="5342359" cy="184665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Since all our points are on the ground, we can set c = 0, effectively reducing the matrix from 3x4 to 3x3</a:t>
            </a:r>
          </a:p>
          <a:p>
            <a:r>
              <a:rPr lang="en-US" b="1"/>
              <a:t> P</a:t>
            </a:r>
            <a:r>
              <a:rPr lang="en-US" b="1" baseline="-25000"/>
              <a:t>reduced</a:t>
            </a:r>
            <a:r>
              <a:rPr lang="en-US" b="1"/>
              <a:t>[x y 1]</a:t>
            </a:r>
            <a:r>
              <a:rPr lang="en-US" b="1" baseline="30000"/>
              <a:t>T</a:t>
            </a:r>
            <a:r>
              <a:rPr lang="en-US" b="1"/>
              <a:t> = [a' b' c']</a:t>
            </a:r>
            <a:r>
              <a:rPr lang="en-US" b="1" baseline="30000"/>
              <a:t>T </a:t>
            </a:r>
            <a:r>
              <a:rPr lang="en-US" b="1">
                <a:ea typeface="+mn-lt"/>
                <a:cs typeface="+mn-lt"/>
              </a:rPr>
              <a:t>—</a:t>
            </a:r>
            <a:r>
              <a:rPr lang="en-US" sz="1400" b="1">
                <a:ea typeface="+mn-lt"/>
                <a:cs typeface="+mn-lt"/>
              </a:rPr>
              <a:t>&gt; </a:t>
            </a:r>
            <a:r>
              <a:rPr lang="en-US" b="1">
                <a:ea typeface="+mn-lt"/>
                <a:cs typeface="+mn-lt"/>
              </a:rPr>
              <a:t>[a b 1]</a:t>
            </a:r>
            <a:r>
              <a:rPr lang="en-US" b="1" baseline="30000">
                <a:ea typeface="+mn-lt"/>
                <a:cs typeface="+mn-lt"/>
              </a:rPr>
              <a:t>T</a:t>
            </a:r>
            <a:r>
              <a:rPr lang="en-US" baseline="30000">
                <a:ea typeface="+mn-lt"/>
                <a:cs typeface="+mn-lt"/>
              </a:rPr>
              <a:t> </a:t>
            </a:r>
            <a:r>
              <a:rPr lang="en-US">
                <a:ea typeface="+mn-lt"/>
                <a:cs typeface="+mn-lt"/>
              </a:rPr>
              <a:t>(Divide by c')</a:t>
            </a:r>
            <a:endParaRPr lang="en-US" sz="1200">
              <a:ea typeface="+mn-lt"/>
              <a:cs typeface="+mn-lt"/>
            </a:endParaRPr>
          </a:p>
          <a:p>
            <a:r>
              <a:rPr lang="en-US"/>
              <a:t>Hence to revert this:</a:t>
            </a:r>
          </a:p>
          <a:p>
            <a:r>
              <a:rPr lang="en-US" b="1"/>
              <a:t>P</a:t>
            </a:r>
            <a:r>
              <a:rPr lang="en-US" b="1" baseline="30000"/>
              <a:t>-1</a:t>
            </a:r>
            <a:r>
              <a:rPr lang="en-US" b="1" baseline="-25000"/>
              <a:t>reduced</a:t>
            </a:r>
            <a:r>
              <a:rPr lang="en-US" b="1"/>
              <a:t>[a b 1]</a:t>
            </a:r>
            <a:r>
              <a:rPr lang="en-US" b="1" baseline="30000"/>
              <a:t>T</a:t>
            </a:r>
            <a:r>
              <a:rPr lang="en-US" b="1"/>
              <a:t> = [x' y' z']</a:t>
            </a:r>
            <a:r>
              <a:rPr lang="en-US" b="1" baseline="30000"/>
              <a:t>T</a:t>
            </a:r>
            <a:r>
              <a:rPr lang="en-US" sz="1200" b="1" baseline="30000"/>
              <a:t> </a:t>
            </a:r>
            <a:r>
              <a:rPr lang="en-US" b="1"/>
              <a:t>—</a:t>
            </a:r>
            <a:r>
              <a:rPr lang="en-US" sz="1400" b="1"/>
              <a:t>&gt; </a:t>
            </a:r>
            <a:r>
              <a:rPr lang="en-US" b="1"/>
              <a:t>[x y 1]</a:t>
            </a:r>
            <a:r>
              <a:rPr lang="en-US" b="1" baseline="30000"/>
              <a:t>T</a:t>
            </a:r>
            <a:r>
              <a:rPr lang="en-US" sz="1200" b="1" baseline="30000"/>
              <a:t> </a:t>
            </a:r>
            <a:r>
              <a:rPr lang="en-US"/>
              <a:t>(Divide by z')</a:t>
            </a:r>
          </a:p>
          <a:p>
            <a:endParaRPr lang="en-US" baseline="30000"/>
          </a:p>
          <a:p>
            <a:endParaRPr lang="en-US" baseline="30000"/>
          </a:p>
        </p:txBody>
      </p:sp>
    </p:spTree>
    <p:extLst>
      <p:ext uri="{BB962C8B-B14F-4D97-AF65-F5344CB8AC3E}">
        <p14:creationId xmlns:p14="http://schemas.microsoft.com/office/powerpoint/2010/main" val="1995610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07C7A76-A2C1-6F84-61AE-B5E980349B99}"/>
              </a:ext>
            </a:extLst>
          </p:cNvPr>
          <p:cNvSpPr>
            <a:spLocks noGrp="1"/>
          </p:cNvSpPr>
          <p:nvPr>
            <p:ph type="dt" sz="half" idx="10"/>
          </p:nvPr>
        </p:nvSpPr>
        <p:spPr/>
        <p:txBody>
          <a:bodyPr/>
          <a:lstStyle/>
          <a:p>
            <a:fld id="{579F6069-8263-4296-913A-BC2234E8D32B}" type="datetime1">
              <a:rPr lang="en-US" smtClean="0"/>
              <a:t>11/15/2024</a:t>
            </a:fld>
            <a:endParaRPr lang="en-US"/>
          </a:p>
        </p:txBody>
      </p:sp>
      <p:pic>
        <p:nvPicPr>
          <p:cNvPr id="7" name="Picture 6" descr="A graph with numbers and a number of green bars&#10;&#10;Description automatically generated">
            <a:extLst>
              <a:ext uri="{FF2B5EF4-FFF2-40B4-BE49-F238E27FC236}">
                <a16:creationId xmlns:a16="http://schemas.microsoft.com/office/drawing/2014/main" id="{737625FB-6D60-968E-AF5C-5C37C64C37B6}"/>
              </a:ext>
            </a:extLst>
          </p:cNvPr>
          <p:cNvPicPr>
            <a:picLocks noChangeAspect="1"/>
          </p:cNvPicPr>
          <p:nvPr/>
        </p:nvPicPr>
        <p:blipFill>
          <a:blip r:embed="rId2"/>
          <a:srcRect l="16328" t="31" r="20000" b="3194"/>
          <a:stretch/>
        </p:blipFill>
        <p:spPr>
          <a:xfrm>
            <a:off x="2667000" y="468868"/>
            <a:ext cx="6858003" cy="5912888"/>
          </a:xfrm>
          <a:prstGeom prst="rect">
            <a:avLst/>
          </a:prstGeom>
        </p:spPr>
      </p:pic>
    </p:spTree>
    <p:extLst>
      <p:ext uri="{BB962C8B-B14F-4D97-AF65-F5344CB8AC3E}">
        <p14:creationId xmlns:p14="http://schemas.microsoft.com/office/powerpoint/2010/main" val="2730390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4162" y="1299"/>
            <a:ext cx="12194121" cy="1265928"/>
          </a:xfrm>
        </p:spPr>
        <p:txBody>
          <a:bodyPr>
            <a:normAutofit/>
          </a:bodyPr>
          <a:lstStyle/>
          <a:p>
            <a:pPr algn="ctr"/>
            <a:r>
              <a:rPr lang="en-US" sz="4400" b="1">
                <a:solidFill>
                  <a:schemeClr val="tx1"/>
                </a:solidFill>
                <a:latin typeface="Neue Haas Grotesk Text Pro"/>
              </a:rPr>
              <a:t>Calibration + 2D Transformations </a:t>
            </a:r>
            <a:endParaRPr lang="en-US">
              <a:solidFill>
                <a:schemeClr val="tx1"/>
              </a:solidFill>
            </a:endParaRP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7" name="TextBox 6">
            <a:extLst>
              <a:ext uri="{FF2B5EF4-FFF2-40B4-BE49-F238E27FC236}">
                <a16:creationId xmlns:a16="http://schemas.microsoft.com/office/drawing/2014/main" id="{B7CF82F5-B820-D346-940C-00D25C55EDDE}"/>
              </a:ext>
            </a:extLst>
          </p:cNvPr>
          <p:cNvSpPr txBox="1"/>
          <p:nvPr/>
        </p:nvSpPr>
        <p:spPr>
          <a:xfrm>
            <a:off x="-3923" y="2018433"/>
            <a:ext cx="8890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also use a weighted sliding window averaging model to reduce the noise/jitter in player positions. For ball detection, we use interpolation. </a:t>
            </a:r>
          </a:p>
        </p:txBody>
      </p:sp>
      <p:sp>
        <p:nvSpPr>
          <p:cNvPr id="3" name="TextBox 2">
            <a:extLst>
              <a:ext uri="{FF2B5EF4-FFF2-40B4-BE49-F238E27FC236}">
                <a16:creationId xmlns:a16="http://schemas.microsoft.com/office/drawing/2014/main" id="{9710B378-CDB7-0E27-9D09-A25105E19FE4}"/>
              </a:ext>
            </a:extLst>
          </p:cNvPr>
          <p:cNvSpPr txBox="1"/>
          <p:nvPr/>
        </p:nvSpPr>
        <p:spPr>
          <a:xfrm>
            <a:off x="-39" y="2695113"/>
            <a:ext cx="371082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Frame position weightage:</a:t>
            </a:r>
          </a:p>
          <a:p>
            <a:endParaRPr lang="en-US"/>
          </a:p>
          <a:p>
            <a:r>
              <a:rPr lang="en-US"/>
              <a:t>Current frame: 28.57%</a:t>
            </a:r>
          </a:p>
          <a:p>
            <a:r>
              <a:rPr lang="en-US"/>
              <a:t>Adjacent frames: 21.42%</a:t>
            </a:r>
          </a:p>
          <a:p>
            <a:r>
              <a:rPr lang="en-US"/>
              <a:t>Two frames away: 14.28%</a:t>
            </a:r>
          </a:p>
        </p:txBody>
      </p:sp>
      <p:pic>
        <p:nvPicPr>
          <p:cNvPr id="6" name="point_motion">
            <a:hlinkClick r:id="" action="ppaction://media"/>
            <a:extLst>
              <a:ext uri="{FF2B5EF4-FFF2-40B4-BE49-F238E27FC236}">
                <a16:creationId xmlns:a16="http://schemas.microsoft.com/office/drawing/2014/main" id="{AB5AF8A1-48A2-85A6-2651-90DB8A87386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02690" y="3138813"/>
            <a:ext cx="3075140" cy="3043825"/>
          </a:xfrm>
          <a:prstGeom prst="rect">
            <a:avLst/>
          </a:prstGeom>
        </p:spPr>
      </p:pic>
      <p:pic>
        <p:nvPicPr>
          <p:cNvPr id="8" name="point_motion2">
            <a:hlinkClick r:id="" action="ppaction://media"/>
            <a:extLst>
              <a:ext uri="{FF2B5EF4-FFF2-40B4-BE49-F238E27FC236}">
                <a16:creationId xmlns:a16="http://schemas.microsoft.com/office/drawing/2014/main" id="{08D1DA27-F71B-BF8E-B0C4-D4819337BDE2}"/>
              </a:ext>
            </a:extLst>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7976991" y="3138813"/>
            <a:ext cx="2970756" cy="3043825"/>
          </a:xfrm>
          <a:prstGeom prst="rect">
            <a:avLst/>
          </a:prstGeom>
        </p:spPr>
      </p:pic>
    </p:spTree>
    <p:extLst>
      <p:ext uri="{BB962C8B-B14F-4D97-AF65-F5344CB8AC3E}">
        <p14:creationId xmlns:p14="http://schemas.microsoft.com/office/powerpoint/2010/main" val="118307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A3DE-10CD-B2F4-2F5C-BE74A387AEA6}"/>
              </a:ext>
            </a:extLst>
          </p:cNvPr>
          <p:cNvSpPr>
            <a:spLocks noGrp="1"/>
          </p:cNvSpPr>
          <p:nvPr>
            <p:ph type="ctrTitle"/>
          </p:nvPr>
        </p:nvSpPr>
        <p:spPr>
          <a:xfrm>
            <a:off x="1524000" y="1902724"/>
            <a:ext cx="9144000" cy="2209393"/>
          </a:xfrm>
        </p:spPr>
        <p:txBody>
          <a:bodyPr>
            <a:normAutofit/>
          </a:bodyPr>
          <a:lstStyle/>
          <a:p>
            <a:r>
              <a:rPr lang="en-US" sz="6000" b="1">
                <a:solidFill>
                  <a:schemeClr val="tx1"/>
                </a:solidFill>
                <a:latin typeface="Neue Haas Grotesk Text Pro"/>
                <a:cs typeface="Times New Roman"/>
              </a:rPr>
              <a:t>ANALYSIS AND VISUALISATION</a:t>
            </a:r>
          </a:p>
        </p:txBody>
      </p:sp>
      <p:sp>
        <p:nvSpPr>
          <p:cNvPr id="4" name="Date Placeholder 3">
            <a:extLst>
              <a:ext uri="{FF2B5EF4-FFF2-40B4-BE49-F238E27FC236}">
                <a16:creationId xmlns:a16="http://schemas.microsoft.com/office/drawing/2014/main" id="{943DBE2C-0C69-8D15-A0D3-11D1284F34B4}"/>
              </a:ext>
            </a:extLst>
          </p:cNvPr>
          <p:cNvSpPr>
            <a:spLocks noGrp="1"/>
          </p:cNvSpPr>
          <p:nvPr>
            <p:ph type="dt" sz="half" idx="10"/>
          </p:nvPr>
        </p:nvSpPr>
        <p:spPr/>
        <p:txBody>
          <a:bodyPr/>
          <a:lstStyle/>
          <a:p>
            <a:fld id="{579F6069-8263-4296-913A-BC2234E8D32B}" type="datetime1">
              <a:rPr lang="en-US" smtClean="0"/>
              <a:t>11/15/2024</a:t>
            </a:fld>
            <a:endParaRPr lang="en-US"/>
          </a:p>
        </p:txBody>
      </p:sp>
    </p:spTree>
    <p:extLst>
      <p:ext uri="{BB962C8B-B14F-4D97-AF65-F5344CB8AC3E}">
        <p14:creationId xmlns:p14="http://schemas.microsoft.com/office/powerpoint/2010/main" val="928257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4A7A-49DA-A3DF-2063-07F9AAA4EA3C}"/>
              </a:ext>
            </a:extLst>
          </p:cNvPr>
          <p:cNvSpPr>
            <a:spLocks noGrp="1"/>
          </p:cNvSpPr>
          <p:nvPr>
            <p:ph type="title"/>
          </p:nvPr>
        </p:nvSpPr>
        <p:spPr>
          <a:xfrm>
            <a:off x="-1060" y="588245"/>
            <a:ext cx="12184939" cy="1265928"/>
          </a:xfrm>
        </p:spPr>
        <p:txBody>
          <a:bodyPr vert="horz" lIns="91440" tIns="45720" rIns="91440" bIns="45720" rtlCol="0" anchor="b">
            <a:normAutofit/>
          </a:bodyPr>
          <a:lstStyle/>
          <a:p>
            <a:pPr algn="ctr"/>
            <a:r>
              <a:rPr lang="en-US">
                <a:latin typeface="Neue Haas Grotesk Text Pro"/>
              </a:rPr>
              <a:t>VORONOI DIAGRAM</a:t>
            </a:r>
          </a:p>
        </p:txBody>
      </p:sp>
      <p:pic>
        <p:nvPicPr>
          <p:cNvPr id="3" name="Picture 2" descr="A blue and pink squares&#10;&#10;Description automatically generated">
            <a:extLst>
              <a:ext uri="{FF2B5EF4-FFF2-40B4-BE49-F238E27FC236}">
                <a16:creationId xmlns:a16="http://schemas.microsoft.com/office/drawing/2014/main" id="{15C1AAE4-1E88-E98D-E8D0-B32B9EAEB878}"/>
              </a:ext>
            </a:extLst>
          </p:cNvPr>
          <p:cNvPicPr>
            <a:picLocks noChangeAspect="1"/>
          </p:cNvPicPr>
          <p:nvPr/>
        </p:nvPicPr>
        <p:blipFill>
          <a:blip r:embed="rId2"/>
          <a:srcRect l="-46" t="1344" r="88" b="353"/>
          <a:stretch/>
        </p:blipFill>
        <p:spPr>
          <a:xfrm>
            <a:off x="1506496" y="1851424"/>
            <a:ext cx="8620300" cy="4216331"/>
          </a:xfrm>
          <a:prstGeom prst="rect">
            <a:avLst/>
          </a:prstGeom>
          <a:noFill/>
        </p:spPr>
      </p:pic>
      <p:sp>
        <p:nvSpPr>
          <p:cNvPr id="4" name="Date Placeholder 3">
            <a:extLst>
              <a:ext uri="{FF2B5EF4-FFF2-40B4-BE49-F238E27FC236}">
                <a16:creationId xmlns:a16="http://schemas.microsoft.com/office/drawing/2014/main" id="{F30B6EA3-09DA-E041-F3AF-84DAC52F2366}"/>
              </a:ext>
            </a:extLst>
          </p:cNvPr>
          <p:cNvSpPr>
            <a:spLocks noGrp="1"/>
          </p:cNvSpPr>
          <p:nvPr>
            <p:ph type="dt" sz="half" idx="10"/>
          </p:nvPr>
        </p:nvSpPr>
        <p:spPr>
          <a:xfrm>
            <a:off x="877824" y="6356350"/>
            <a:ext cx="2743200" cy="365125"/>
          </a:xfrm>
        </p:spPr>
        <p:txBody>
          <a:bodyPr anchor="ctr">
            <a:normAutofit/>
          </a:bodyPr>
          <a:lstStyle/>
          <a:p>
            <a:pPr>
              <a:spcAft>
                <a:spcPts val="600"/>
              </a:spcAft>
            </a:pPr>
            <a:fld id="{579F6069-8263-4296-913A-BC2234E8D32B}" type="datetime1">
              <a:rPr lang="en-US" smtClean="0"/>
              <a:pPr>
                <a:spcAft>
                  <a:spcPts val="600"/>
                </a:spcAft>
              </a:pPr>
              <a:t>11/15/2024</a:t>
            </a:fld>
            <a:endParaRPr lang="en-US"/>
          </a:p>
        </p:txBody>
      </p:sp>
      <p:sp>
        <p:nvSpPr>
          <p:cNvPr id="5" name="Footer Placeholder 4">
            <a:extLst>
              <a:ext uri="{FF2B5EF4-FFF2-40B4-BE49-F238E27FC236}">
                <a16:creationId xmlns:a16="http://schemas.microsoft.com/office/drawing/2014/main" id="{426ED896-A283-A54B-6960-F3C4A626F695}"/>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    </a:t>
            </a:r>
          </a:p>
        </p:txBody>
      </p:sp>
    </p:spTree>
    <p:extLst>
      <p:ext uri="{BB962C8B-B14F-4D97-AF65-F5344CB8AC3E}">
        <p14:creationId xmlns:p14="http://schemas.microsoft.com/office/powerpoint/2010/main" val="124962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D2FF8-41D4-CC5C-6681-1F649B7C4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25C61A-61C6-0867-1ABF-C13777E11243}"/>
              </a:ext>
            </a:extLst>
          </p:cNvPr>
          <p:cNvSpPr>
            <a:spLocks noGrp="1"/>
          </p:cNvSpPr>
          <p:nvPr>
            <p:ph type="title"/>
          </p:nvPr>
        </p:nvSpPr>
        <p:spPr>
          <a:xfrm>
            <a:off x="17301" y="588245"/>
            <a:ext cx="12175759" cy="1265928"/>
          </a:xfrm>
        </p:spPr>
        <p:txBody>
          <a:bodyPr vert="horz" lIns="91440" tIns="45720" rIns="91440" bIns="45720" rtlCol="0" anchor="b">
            <a:normAutofit/>
          </a:bodyPr>
          <a:lstStyle/>
          <a:p>
            <a:pPr algn="ctr"/>
            <a:r>
              <a:rPr lang="en-US">
                <a:latin typeface="Neue Haas Grotesk Text Pro"/>
              </a:rPr>
              <a:t>BALL STATISTICS</a:t>
            </a:r>
            <a:endParaRPr lang="en-US"/>
          </a:p>
        </p:txBody>
      </p:sp>
      <p:sp>
        <p:nvSpPr>
          <p:cNvPr id="4" name="Date Placeholder 3">
            <a:extLst>
              <a:ext uri="{FF2B5EF4-FFF2-40B4-BE49-F238E27FC236}">
                <a16:creationId xmlns:a16="http://schemas.microsoft.com/office/drawing/2014/main" id="{817DA67F-6D3F-AB1B-3818-2161FF39F883}"/>
              </a:ext>
            </a:extLst>
          </p:cNvPr>
          <p:cNvSpPr>
            <a:spLocks noGrp="1"/>
          </p:cNvSpPr>
          <p:nvPr>
            <p:ph type="dt" sz="half" idx="10"/>
          </p:nvPr>
        </p:nvSpPr>
        <p:spPr>
          <a:xfrm>
            <a:off x="877824" y="6356350"/>
            <a:ext cx="2743200" cy="365125"/>
          </a:xfrm>
        </p:spPr>
        <p:txBody>
          <a:bodyPr anchor="ctr">
            <a:normAutofit/>
          </a:bodyPr>
          <a:lstStyle/>
          <a:p>
            <a:pPr>
              <a:spcAft>
                <a:spcPts val="600"/>
              </a:spcAft>
            </a:pPr>
            <a:fld id="{579F6069-8263-4296-913A-BC2234E8D32B}" type="datetime1">
              <a:rPr lang="en-US" smtClean="0"/>
              <a:pPr>
                <a:spcAft>
                  <a:spcPts val="600"/>
                </a:spcAft>
              </a:pPr>
              <a:t>11/15/2024</a:t>
            </a:fld>
            <a:endParaRPr lang="en-US"/>
          </a:p>
        </p:txBody>
      </p:sp>
      <p:pic>
        <p:nvPicPr>
          <p:cNvPr id="14" name="Picture 13">
            <a:extLst>
              <a:ext uri="{FF2B5EF4-FFF2-40B4-BE49-F238E27FC236}">
                <a16:creationId xmlns:a16="http://schemas.microsoft.com/office/drawing/2014/main" id="{12E1EF69-88AD-2C7C-0E8F-3010EF20D089}"/>
              </a:ext>
            </a:extLst>
          </p:cNvPr>
          <p:cNvPicPr>
            <a:picLocks noChangeAspect="1"/>
          </p:cNvPicPr>
          <p:nvPr/>
        </p:nvPicPr>
        <p:blipFill>
          <a:blip r:embed="rId2"/>
          <a:stretch>
            <a:fillRect/>
          </a:stretch>
        </p:blipFill>
        <p:spPr>
          <a:xfrm>
            <a:off x="5748337" y="1854173"/>
            <a:ext cx="5572555" cy="4032475"/>
          </a:xfrm>
          <a:prstGeom prst="rect">
            <a:avLst/>
          </a:prstGeom>
        </p:spPr>
      </p:pic>
      <p:pic>
        <p:nvPicPr>
          <p:cNvPr id="16" name="Picture 15">
            <a:extLst>
              <a:ext uri="{FF2B5EF4-FFF2-40B4-BE49-F238E27FC236}">
                <a16:creationId xmlns:a16="http://schemas.microsoft.com/office/drawing/2014/main" id="{4E0B89C3-3E32-D950-850C-EB2A13B2A06C}"/>
              </a:ext>
            </a:extLst>
          </p:cNvPr>
          <p:cNvPicPr>
            <a:picLocks noChangeAspect="1"/>
          </p:cNvPicPr>
          <p:nvPr/>
        </p:nvPicPr>
        <p:blipFill>
          <a:blip r:embed="rId3"/>
          <a:stretch>
            <a:fillRect/>
          </a:stretch>
        </p:blipFill>
        <p:spPr>
          <a:xfrm>
            <a:off x="614047" y="1854173"/>
            <a:ext cx="4877229" cy="2939969"/>
          </a:xfrm>
          <a:prstGeom prst="rect">
            <a:avLst/>
          </a:prstGeom>
        </p:spPr>
      </p:pic>
    </p:spTree>
    <p:extLst>
      <p:ext uri="{BB962C8B-B14F-4D97-AF65-F5344CB8AC3E}">
        <p14:creationId xmlns:p14="http://schemas.microsoft.com/office/powerpoint/2010/main" val="758617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BFBBC0C-C8E3-FDE2-C102-18C72D64DCCD}"/>
              </a:ext>
            </a:extLst>
          </p:cNvPr>
          <p:cNvSpPr>
            <a:spLocks noGrp="1"/>
          </p:cNvSpPr>
          <p:nvPr>
            <p:ph type="title"/>
          </p:nvPr>
        </p:nvSpPr>
        <p:spPr>
          <a:xfrm>
            <a:off x="-1059" y="588245"/>
            <a:ext cx="12194119" cy="1265928"/>
          </a:xfrm>
        </p:spPr>
        <p:txBody>
          <a:bodyPr/>
          <a:lstStyle/>
          <a:p>
            <a:pPr algn="ctr"/>
            <a:r>
              <a:rPr lang="en-US">
                <a:latin typeface="Neue Haas Grotesk Text Pro"/>
              </a:rPr>
              <a:t>MOVEMENT ANALYSIS</a:t>
            </a:r>
            <a:endParaRPr lang="en-US"/>
          </a:p>
        </p:txBody>
      </p:sp>
      <p:pic>
        <p:nvPicPr>
          <p:cNvPr id="8" name="Picture 7">
            <a:extLst>
              <a:ext uri="{FF2B5EF4-FFF2-40B4-BE49-F238E27FC236}">
                <a16:creationId xmlns:a16="http://schemas.microsoft.com/office/drawing/2014/main" id="{8144FD34-59A2-3212-D16A-6DBB46486AEA}"/>
              </a:ext>
            </a:extLst>
          </p:cNvPr>
          <p:cNvPicPr>
            <a:picLocks noChangeAspect="1"/>
          </p:cNvPicPr>
          <p:nvPr/>
        </p:nvPicPr>
        <p:blipFill>
          <a:blip r:embed="rId2"/>
          <a:stretch>
            <a:fillRect/>
          </a:stretch>
        </p:blipFill>
        <p:spPr>
          <a:xfrm>
            <a:off x="2053640" y="2157984"/>
            <a:ext cx="8090815" cy="3903819"/>
          </a:xfrm>
          <a:prstGeom prst="rect">
            <a:avLst/>
          </a:prstGeom>
          <a:noFill/>
        </p:spPr>
      </p:pic>
      <p:sp>
        <p:nvSpPr>
          <p:cNvPr id="4" name="Date Placeholder 3">
            <a:extLst>
              <a:ext uri="{FF2B5EF4-FFF2-40B4-BE49-F238E27FC236}">
                <a16:creationId xmlns:a16="http://schemas.microsoft.com/office/drawing/2014/main" id="{9AB1D61C-EFC7-B902-A1E7-BFE3E6EFAB88}"/>
              </a:ext>
            </a:extLst>
          </p:cNvPr>
          <p:cNvSpPr>
            <a:spLocks noGrp="1"/>
          </p:cNvSpPr>
          <p:nvPr>
            <p:ph type="dt" sz="half" idx="10"/>
          </p:nvPr>
        </p:nvSpPr>
        <p:spPr>
          <a:xfrm>
            <a:off x="877824" y="6356350"/>
            <a:ext cx="2743200" cy="365125"/>
          </a:xfrm>
        </p:spPr>
        <p:txBody>
          <a:bodyPr anchor="ctr">
            <a:normAutofit/>
          </a:bodyPr>
          <a:lstStyle/>
          <a:p>
            <a:pPr>
              <a:spcAft>
                <a:spcPts val="600"/>
              </a:spcAft>
            </a:pPr>
            <a:fld id="{579F6069-8263-4296-913A-BC2234E8D32B}" type="datetime1">
              <a:rPr lang="en-US" smtClean="0"/>
              <a:pPr>
                <a:spcAft>
                  <a:spcPts val="600"/>
                </a:spcAft>
              </a:pPr>
              <a:t>11/15/2024</a:t>
            </a:fld>
            <a:endParaRPr lang="en-US"/>
          </a:p>
        </p:txBody>
      </p:sp>
      <p:sp>
        <p:nvSpPr>
          <p:cNvPr id="5" name="Footer Placeholder 4">
            <a:extLst>
              <a:ext uri="{FF2B5EF4-FFF2-40B4-BE49-F238E27FC236}">
                <a16:creationId xmlns:a16="http://schemas.microsoft.com/office/drawing/2014/main" id="{0A7898AD-9DD8-4DA0-75A5-4C5166A0D112}"/>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 </a:t>
            </a:r>
          </a:p>
        </p:txBody>
      </p:sp>
    </p:spTree>
    <p:extLst>
      <p:ext uri="{BB962C8B-B14F-4D97-AF65-F5344CB8AC3E}">
        <p14:creationId xmlns:p14="http://schemas.microsoft.com/office/powerpoint/2010/main" val="2635192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5B2BE5-0616-B4EA-1467-C804B34798A3}"/>
              </a:ext>
            </a:extLst>
          </p:cNvPr>
          <p:cNvSpPr>
            <a:spLocks noGrp="1"/>
          </p:cNvSpPr>
          <p:nvPr>
            <p:ph type="title"/>
          </p:nvPr>
        </p:nvSpPr>
        <p:spPr>
          <a:xfrm>
            <a:off x="8121" y="588245"/>
            <a:ext cx="12184938" cy="1265928"/>
          </a:xfrm>
        </p:spPr>
        <p:txBody>
          <a:bodyPr/>
          <a:lstStyle/>
          <a:p>
            <a:pPr algn="ctr"/>
            <a:r>
              <a:rPr lang="en-US">
                <a:latin typeface="Neue Haas Grotesk Text Pro"/>
              </a:rPr>
              <a:t>PASSING OPPORTUNITIES</a:t>
            </a:r>
            <a:endParaRPr lang="en-US"/>
          </a:p>
        </p:txBody>
      </p:sp>
      <p:sp>
        <p:nvSpPr>
          <p:cNvPr id="4" name="Date Placeholder 3">
            <a:extLst>
              <a:ext uri="{FF2B5EF4-FFF2-40B4-BE49-F238E27FC236}">
                <a16:creationId xmlns:a16="http://schemas.microsoft.com/office/drawing/2014/main" id="{94BD731D-2121-01D7-C869-74FB8C7EE48C}"/>
              </a:ext>
            </a:extLst>
          </p:cNvPr>
          <p:cNvSpPr>
            <a:spLocks noGrp="1"/>
          </p:cNvSpPr>
          <p:nvPr>
            <p:ph type="dt" sz="half" idx="10"/>
          </p:nvPr>
        </p:nvSpPr>
        <p:spPr>
          <a:xfrm>
            <a:off x="877824" y="6356350"/>
            <a:ext cx="2743200" cy="365125"/>
          </a:xfrm>
        </p:spPr>
        <p:txBody>
          <a:bodyPr anchor="ctr">
            <a:normAutofit/>
          </a:bodyPr>
          <a:lstStyle/>
          <a:p>
            <a:pPr>
              <a:spcAft>
                <a:spcPts val="600"/>
              </a:spcAft>
            </a:pPr>
            <a:fld id="{579F6069-8263-4296-913A-BC2234E8D32B}" type="datetime1">
              <a:rPr lang="en-US" smtClean="0"/>
              <a:pPr>
                <a:spcAft>
                  <a:spcPts val="600"/>
                </a:spcAft>
              </a:pPr>
              <a:t>11/15/2024</a:t>
            </a:fld>
            <a:endParaRPr lang="en-US"/>
          </a:p>
        </p:txBody>
      </p:sp>
      <p:pic>
        <p:nvPicPr>
          <p:cNvPr id="2" name="Picture 1" descr="A football field with a game plan&#10;&#10;Description automatically generated">
            <a:extLst>
              <a:ext uri="{FF2B5EF4-FFF2-40B4-BE49-F238E27FC236}">
                <a16:creationId xmlns:a16="http://schemas.microsoft.com/office/drawing/2014/main" id="{97309D7A-AD17-A4D3-4D7C-04FF104BDCB5}"/>
              </a:ext>
            </a:extLst>
          </p:cNvPr>
          <p:cNvPicPr>
            <a:picLocks noChangeAspect="1"/>
          </p:cNvPicPr>
          <p:nvPr/>
        </p:nvPicPr>
        <p:blipFill>
          <a:blip r:embed="rId2"/>
          <a:stretch>
            <a:fillRect/>
          </a:stretch>
        </p:blipFill>
        <p:spPr>
          <a:xfrm>
            <a:off x="871664" y="2111496"/>
            <a:ext cx="5486400" cy="4114800"/>
          </a:xfrm>
          <a:prstGeom prst="rect">
            <a:avLst/>
          </a:prstGeom>
        </p:spPr>
      </p:pic>
      <p:pic>
        <p:nvPicPr>
          <p:cNvPr id="12" name="Picture 11">
            <a:extLst>
              <a:ext uri="{FF2B5EF4-FFF2-40B4-BE49-F238E27FC236}">
                <a16:creationId xmlns:a16="http://schemas.microsoft.com/office/drawing/2014/main" id="{6652A837-F7AD-0514-AB94-DD2F05D444E1}"/>
              </a:ext>
            </a:extLst>
          </p:cNvPr>
          <p:cNvPicPr>
            <a:picLocks noChangeAspect="1"/>
          </p:cNvPicPr>
          <p:nvPr/>
        </p:nvPicPr>
        <p:blipFill>
          <a:blip r:embed="rId3"/>
          <a:stretch>
            <a:fillRect/>
          </a:stretch>
        </p:blipFill>
        <p:spPr>
          <a:xfrm>
            <a:off x="7132320" y="2111496"/>
            <a:ext cx="3067478" cy="3696216"/>
          </a:xfrm>
          <a:prstGeom prst="rect">
            <a:avLst/>
          </a:prstGeom>
        </p:spPr>
      </p:pic>
    </p:spTree>
    <p:extLst>
      <p:ext uri="{BB962C8B-B14F-4D97-AF65-F5344CB8AC3E}">
        <p14:creationId xmlns:p14="http://schemas.microsoft.com/office/powerpoint/2010/main" val="17407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614048" y="2791618"/>
            <a:ext cx="10449784" cy="889519"/>
          </a:xfrm>
        </p:spPr>
        <p:txBody>
          <a:bodyPr>
            <a:normAutofit/>
          </a:bodyPr>
          <a:lstStyle/>
          <a:p>
            <a:pPr algn="ctr"/>
            <a:r>
              <a:rPr lang="en-US" sz="4400" b="1">
                <a:solidFill>
                  <a:schemeClr val="tx1"/>
                </a:solidFill>
                <a:latin typeface="Neue Haas Grotesk Text Pro"/>
              </a:rPr>
              <a:t>UI and Design</a:t>
            </a: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Tree>
    <p:extLst>
      <p:ext uri="{BB962C8B-B14F-4D97-AF65-F5344CB8AC3E}">
        <p14:creationId xmlns:p14="http://schemas.microsoft.com/office/powerpoint/2010/main" val="166970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ut">
            <a:hlinkClick r:id="" action="ppaction://media"/>
            <a:extLst>
              <a:ext uri="{FF2B5EF4-FFF2-40B4-BE49-F238E27FC236}">
                <a16:creationId xmlns:a16="http://schemas.microsoft.com/office/drawing/2014/main" id="{72F4DB8D-9F85-EC82-FE1D-BE4AC343B1A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85225" y="502920"/>
            <a:ext cx="9875282" cy="5554281"/>
          </a:xfrm>
        </p:spPr>
      </p:pic>
      <p:sp>
        <p:nvSpPr>
          <p:cNvPr id="4" name="Date Placeholder 3">
            <a:extLst>
              <a:ext uri="{FF2B5EF4-FFF2-40B4-BE49-F238E27FC236}">
                <a16:creationId xmlns:a16="http://schemas.microsoft.com/office/drawing/2014/main" id="{6DD2E861-040E-EDEE-990B-C2F15FE3BEB0}"/>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5" name="Footer Placeholder 4">
            <a:extLst>
              <a:ext uri="{FF2B5EF4-FFF2-40B4-BE49-F238E27FC236}">
                <a16:creationId xmlns:a16="http://schemas.microsoft.com/office/drawing/2014/main" id="{29B3647E-4CCB-5019-B9CE-860E0728F52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1A3747F-F279-1909-08DB-8E654F4941A0}"/>
              </a:ext>
            </a:extLst>
          </p:cNvPr>
          <p:cNvSpPr>
            <a:spLocks noGrp="1"/>
          </p:cNvSpPr>
          <p:nvPr>
            <p:ph type="sldNum" sz="quarter" idx="12"/>
          </p:nvPr>
        </p:nvSpPr>
        <p:spPr/>
        <p:txBody>
          <a:bodyPr/>
          <a:lstStyle/>
          <a:p>
            <a:fld id="{C68AC1EC-23E2-4F0E-A5A4-674EC8DB954E}" type="slidenum">
              <a:rPr lang="en-US" smtClean="0"/>
              <a:t>27</a:t>
            </a:fld>
            <a:endParaRPr lang="en-US"/>
          </a:p>
        </p:txBody>
      </p:sp>
    </p:spTree>
    <p:extLst>
      <p:ext uri="{BB962C8B-B14F-4D97-AF65-F5344CB8AC3E}">
        <p14:creationId xmlns:p14="http://schemas.microsoft.com/office/powerpoint/2010/main" val="168850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4161" y="-16751"/>
            <a:ext cx="12196390" cy="1265928"/>
          </a:xfrm>
        </p:spPr>
        <p:txBody>
          <a:bodyPr>
            <a:normAutofit/>
          </a:bodyPr>
          <a:lstStyle/>
          <a:p>
            <a:pPr algn="ctr"/>
            <a:r>
              <a:rPr lang="en-US" sz="4400" b="1">
                <a:solidFill>
                  <a:schemeClr val="tx1"/>
                </a:solidFill>
                <a:latin typeface="Neue Haas Grotesk Text Pro"/>
              </a:rPr>
              <a:t>Challenges</a:t>
            </a:r>
            <a:endParaRPr lang="en-US">
              <a:solidFill>
                <a:schemeClr val="tx1"/>
              </a:solidFill>
              <a:latin typeface="Neue Haas Grotesk Text Pro"/>
            </a:endParaRP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7" name="TextBox 6">
            <a:extLst>
              <a:ext uri="{FF2B5EF4-FFF2-40B4-BE49-F238E27FC236}">
                <a16:creationId xmlns:a16="http://schemas.microsoft.com/office/drawing/2014/main" id="{B7CF82F5-B820-D346-940C-00D25C55EDDE}"/>
              </a:ext>
            </a:extLst>
          </p:cNvPr>
          <p:cNvSpPr txBox="1"/>
          <p:nvPr/>
        </p:nvSpPr>
        <p:spPr>
          <a:xfrm>
            <a:off x="1494575" y="1402106"/>
            <a:ext cx="9198918"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Calibration State of the Art:</a:t>
            </a:r>
            <a:r>
              <a:rPr lang="en-US"/>
              <a:t> Does not work from certain angles, zooms. There is a certain part of the pitch where neither half circles are visible, the model messes up here. State of the art models are also offline models. This means that live footage cannot be calibrated on.</a:t>
            </a:r>
          </a:p>
          <a:p>
            <a:endParaRPr lang="en-US" b="1"/>
          </a:p>
          <a:p>
            <a:r>
              <a:rPr lang="en-US" b="1"/>
              <a:t>Goalkeeper Team Identification:</a:t>
            </a:r>
            <a:r>
              <a:rPr lang="en-US"/>
              <a:t> Certain documented edge cases will lead to misclassification of the goalkeeper's team</a:t>
            </a:r>
          </a:p>
          <a:p>
            <a:endParaRPr lang="en-US" b="1"/>
          </a:p>
          <a:p>
            <a:r>
              <a:rPr lang="en-US" b="1"/>
              <a:t>Ball Tracking:</a:t>
            </a:r>
            <a:r>
              <a:rPr lang="en-US"/>
              <a:t> Very inaccurate. We had to interpolate for significant portions of the video.</a:t>
            </a:r>
          </a:p>
          <a:p>
            <a:endParaRPr lang="en-US"/>
          </a:p>
          <a:p>
            <a:r>
              <a:rPr lang="en-US" b="1"/>
              <a:t>Jersey Identification:</a:t>
            </a:r>
            <a:r>
              <a:rPr lang="en-US"/>
              <a:t> Very accurate(87% on test dataset) but time consuming</a:t>
            </a:r>
          </a:p>
          <a:p>
            <a:endParaRPr lang="en-US"/>
          </a:p>
          <a:p>
            <a:r>
              <a:rPr lang="en-US" b="1"/>
              <a:t>Analytics: </a:t>
            </a:r>
            <a:r>
              <a:rPr lang="en-US"/>
              <a:t>Many analysis metrics are hard to calculate as the video doesn’t cover the whole pitch.</a:t>
            </a:r>
            <a:endParaRPr lang="en-US" b="1"/>
          </a:p>
          <a:p>
            <a:endParaRPr lang="en-US"/>
          </a:p>
          <a:p>
            <a:r>
              <a:rPr lang="en-US"/>
              <a:t>Most "good looking"/"well performing" models seen online show their results on severely overfitted data. It looks good but is </a:t>
            </a:r>
            <a:r>
              <a:rPr lang="en-US" b="1"/>
              <a:t>not reproducible</a:t>
            </a:r>
          </a:p>
          <a:p>
            <a:endParaRPr lang="en-US"/>
          </a:p>
          <a:p>
            <a:endParaRPr lang="en-US"/>
          </a:p>
        </p:txBody>
      </p:sp>
    </p:spTree>
    <p:extLst>
      <p:ext uri="{BB962C8B-B14F-4D97-AF65-F5344CB8AC3E}">
        <p14:creationId xmlns:p14="http://schemas.microsoft.com/office/powerpoint/2010/main" val="23891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p:txBody>
          <a:bodyPr>
            <a:normAutofit/>
          </a:bodyPr>
          <a:lstStyle/>
          <a:p>
            <a:pPr algn="ctr"/>
            <a:r>
              <a:rPr lang="en-US" sz="4400" b="1">
                <a:solidFill>
                  <a:schemeClr val="tx1"/>
                </a:solidFill>
                <a:latin typeface="Neue Haas Grotesk Text Pro"/>
              </a:rPr>
              <a:t>References</a:t>
            </a: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3" name="TextBox 2">
            <a:extLst>
              <a:ext uri="{FF2B5EF4-FFF2-40B4-BE49-F238E27FC236}">
                <a16:creationId xmlns:a16="http://schemas.microsoft.com/office/drawing/2014/main" id="{7D7523CA-2EA2-80CA-88F8-A2D360D10496}"/>
              </a:ext>
            </a:extLst>
          </p:cNvPr>
          <p:cNvSpPr txBox="1"/>
          <p:nvPr/>
        </p:nvSpPr>
        <p:spPr>
          <a:xfrm>
            <a:off x="203475" y="2180760"/>
            <a:ext cx="5038005" cy="41478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Finance</a:t>
            </a:r>
          </a:p>
          <a:p>
            <a:pPr>
              <a:lnSpc>
                <a:spcPct val="120000"/>
              </a:lnSpc>
              <a:spcBef>
                <a:spcPts val="1000"/>
              </a:spcBef>
            </a:pPr>
            <a:r>
              <a:rPr lang="en-US" sz="1100">
                <a:solidFill>
                  <a:srgbClr val="35403A"/>
                </a:solidFill>
                <a:ea typeface="+mn-lt"/>
                <a:cs typeface="+mn-lt"/>
                <a:hlinkClick r:id="rId2"/>
              </a:rPr>
              <a:t>https://financefootball.com/2021/01/26/top-20-football-clubs-by-revenue-2021/</a:t>
            </a:r>
            <a:endParaRPr lang="en-US" sz="1100">
              <a:ea typeface="+mn-lt"/>
              <a:cs typeface="+mn-lt"/>
            </a:endParaRPr>
          </a:p>
          <a:p>
            <a:endParaRPr lang="en-US" sz="1100">
              <a:ea typeface="+mn-lt"/>
              <a:cs typeface="+mn-lt"/>
            </a:endParaRPr>
          </a:p>
          <a:p>
            <a:r>
              <a:rPr lang="en-US" sz="1100">
                <a:ea typeface="+mn-lt"/>
                <a:cs typeface="+mn-lt"/>
              </a:rPr>
              <a:t>SoccerNet Game State Reconstruction</a:t>
            </a:r>
            <a:endParaRPr lang="en-US"/>
          </a:p>
          <a:p>
            <a:pPr algn="l"/>
            <a:r>
              <a:rPr lang="en-US" sz="1100">
                <a:ea typeface="+mn-lt"/>
                <a:cs typeface="+mn-lt"/>
                <a:hlinkClick r:id="rId3"/>
              </a:rPr>
              <a:t>https://openaccess.thecvf.com/content/CVPR2024W/CVsports/papers/Somers_SoccerNet_Game_State_Reconstruction_End-to-End_Athlete_Tracking_and_Identification_on_CVPRW_2024_paper.pdf</a:t>
            </a:r>
            <a:endParaRPr lang="en-US" sz="1100">
              <a:ea typeface="+mn-lt"/>
              <a:cs typeface="+mn-lt"/>
            </a:endParaRPr>
          </a:p>
          <a:p>
            <a:endParaRPr lang="en-US" sz="1100"/>
          </a:p>
          <a:p>
            <a:r>
              <a:rPr lang="en-US" sz="1100">
                <a:ea typeface="+mn-lt"/>
                <a:cs typeface="+mn-lt"/>
              </a:rPr>
              <a:t>No Bells Just Whistles</a:t>
            </a:r>
            <a:endParaRPr lang="en-US" sz="1100"/>
          </a:p>
          <a:p>
            <a:r>
              <a:rPr lang="en-US" sz="1100">
                <a:ea typeface="+mn-lt"/>
                <a:cs typeface="+mn-lt"/>
                <a:hlinkClick r:id="rId4"/>
              </a:rPr>
              <a:t>https://openaccess.thecvf.com/content/CVPR2024W/CVsports/papers/Gutierrez-Perez_No_Bells_Just_Whistles_Sports_Field_Registration_by_Leveraging_Geometric_CVPRW_2024_paper.pdf</a:t>
            </a:r>
            <a:endParaRPr lang="en-US" sz="1100"/>
          </a:p>
          <a:p>
            <a:endParaRPr lang="en-US" sz="1100"/>
          </a:p>
          <a:p>
            <a:r>
              <a:rPr lang="en-US" sz="1100" err="1">
                <a:ea typeface="+mn-lt"/>
                <a:cs typeface="+mn-lt"/>
              </a:rPr>
              <a:t>TVCalib</a:t>
            </a:r>
            <a:endParaRPr lang="en-US" sz="1100" err="1"/>
          </a:p>
          <a:p>
            <a:r>
              <a:rPr lang="en-US" sz="1100">
                <a:ea typeface="+mn-lt"/>
                <a:cs typeface="+mn-lt"/>
                <a:hlinkClick r:id="rId5"/>
              </a:rPr>
              <a:t>https://openaccess.thecvf.com/content/WACV2023/papers/Theiner_TVCalib_Camera_Calibration_for_Sports_Field_Registration_in_Soccer_WACV_2023_paper.pdf</a:t>
            </a:r>
            <a:endParaRPr lang="en-US" sz="1100"/>
          </a:p>
          <a:p>
            <a:endParaRPr lang="en-US" sz="1100"/>
          </a:p>
          <a:p>
            <a:r>
              <a:rPr lang="en-US" sz="1100" err="1">
                <a:ea typeface="+mn-lt"/>
                <a:cs typeface="+mn-lt"/>
              </a:rPr>
              <a:t>ByteTrack</a:t>
            </a:r>
            <a:endParaRPr lang="en-US" err="1"/>
          </a:p>
          <a:p>
            <a:r>
              <a:rPr lang="en-US" sz="1100">
                <a:ea typeface="+mn-lt"/>
                <a:cs typeface="+mn-lt"/>
                <a:hlinkClick r:id="rId6"/>
              </a:rPr>
              <a:t>https://www.ecva.net/papers/eccv_2022/papers_ECCV/papers/136820001.pdf</a:t>
            </a:r>
            <a:endParaRPr lang="en-US">
              <a:latin typeface="Aptos Light"/>
              <a:ea typeface="Calibri"/>
              <a:cs typeface="Calibri"/>
            </a:endParaRPr>
          </a:p>
          <a:p>
            <a:endParaRPr lang="en-US" sz="1100">
              <a:ea typeface="+mn-lt"/>
              <a:cs typeface="+mn-lt"/>
            </a:endParaRPr>
          </a:p>
          <a:p>
            <a:endParaRPr lang="en-US" sz="1100"/>
          </a:p>
          <a:p>
            <a:endParaRPr lang="en-US" sz="1100"/>
          </a:p>
        </p:txBody>
      </p:sp>
      <p:sp>
        <p:nvSpPr>
          <p:cNvPr id="5" name="TextBox 4">
            <a:extLst>
              <a:ext uri="{FF2B5EF4-FFF2-40B4-BE49-F238E27FC236}">
                <a16:creationId xmlns:a16="http://schemas.microsoft.com/office/drawing/2014/main" id="{6B0EFDA4-FE7D-874D-20B5-4FA93BBAF21E}"/>
              </a:ext>
            </a:extLst>
          </p:cNvPr>
          <p:cNvSpPr txBox="1"/>
          <p:nvPr/>
        </p:nvSpPr>
        <p:spPr>
          <a:xfrm>
            <a:off x="5547912" y="2180759"/>
            <a:ext cx="5038005"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Jersey Recognition</a:t>
            </a:r>
          </a:p>
          <a:p>
            <a:r>
              <a:rPr lang="en-US" sz="1100">
                <a:ea typeface="+mn-lt"/>
                <a:cs typeface="+mn-lt"/>
                <a:hlinkClick r:id="rId7"/>
              </a:rPr>
              <a:t>https://openaccess.thecvf.com/content/CVPR2024W/CVsports/papers/Koshkina_A_General_Framework_for_Jersey_Number_Recognition_in_Sports_Video_CVPRW_2024_paper.pdf</a:t>
            </a:r>
            <a:endParaRPr lang="en-US" sz="1100">
              <a:ea typeface="+mn-lt"/>
              <a:cs typeface="+mn-lt"/>
            </a:endParaRPr>
          </a:p>
          <a:p>
            <a:endParaRPr lang="en-US" sz="1100">
              <a:ea typeface="+mn-lt"/>
              <a:cs typeface="+mn-lt"/>
            </a:endParaRPr>
          </a:p>
          <a:p>
            <a:r>
              <a:rPr lang="en-US" sz="1100">
                <a:ea typeface="+mn-lt"/>
                <a:cs typeface="+mn-lt"/>
              </a:rPr>
              <a:t>HRNet</a:t>
            </a:r>
            <a:endParaRPr lang="en-US" sz="1100"/>
          </a:p>
          <a:p>
            <a:r>
              <a:rPr lang="en-US" sz="1100">
                <a:ea typeface="+mn-lt"/>
                <a:cs typeface="+mn-lt"/>
                <a:hlinkClick r:id="rId8"/>
              </a:rPr>
              <a:t>https://arxiv.org/pdf/1908.07919</a:t>
            </a:r>
            <a:endParaRPr lang="en-US"/>
          </a:p>
          <a:p>
            <a:endParaRPr lang="en-US" sz="1100"/>
          </a:p>
          <a:p>
            <a:r>
              <a:rPr lang="en-US" sz="1100" err="1"/>
              <a:t>ViTPose</a:t>
            </a:r>
            <a:endParaRPr lang="en-US" sz="1100"/>
          </a:p>
          <a:p>
            <a:r>
              <a:rPr lang="en-US" sz="1100">
                <a:ea typeface="+mn-lt"/>
                <a:cs typeface="+mn-lt"/>
                <a:hlinkClick r:id="rId9"/>
              </a:rPr>
              <a:t>https://arxiv.org/pdf/2204.12484</a:t>
            </a:r>
            <a:endParaRPr lang="en-US"/>
          </a:p>
          <a:p>
            <a:endParaRPr lang="en-US" sz="1100">
              <a:ea typeface="+mn-lt"/>
              <a:cs typeface="+mn-lt"/>
            </a:endParaRPr>
          </a:p>
          <a:p>
            <a:r>
              <a:rPr lang="en-US" sz="1100" err="1">
                <a:ea typeface="+mn-lt"/>
                <a:cs typeface="+mn-lt"/>
              </a:rPr>
              <a:t>ResNet</a:t>
            </a:r>
            <a:endParaRPr lang="en-US" sz="1100">
              <a:ea typeface="+mn-lt"/>
              <a:cs typeface="+mn-lt"/>
            </a:endParaRPr>
          </a:p>
          <a:p>
            <a:r>
              <a:rPr lang="en-US" sz="1100">
                <a:ea typeface="+mn-lt"/>
                <a:cs typeface="+mn-lt"/>
                <a:hlinkClick r:id="rId10"/>
              </a:rPr>
              <a:t>https://arxiv.org/pdf/1512.03385</a:t>
            </a:r>
            <a:endParaRPr lang="en-US">
              <a:ea typeface="+mn-lt"/>
              <a:cs typeface="+mn-lt"/>
            </a:endParaRPr>
          </a:p>
          <a:p>
            <a:endParaRPr lang="en-US" sz="1100">
              <a:ea typeface="+mn-lt"/>
              <a:cs typeface="+mn-lt"/>
            </a:endParaRPr>
          </a:p>
          <a:p>
            <a:endParaRPr lang="en-US" sz="1100"/>
          </a:p>
          <a:p>
            <a:endParaRPr lang="en-US" sz="1100"/>
          </a:p>
        </p:txBody>
      </p:sp>
    </p:spTree>
    <p:extLst>
      <p:ext uri="{BB962C8B-B14F-4D97-AF65-F5344CB8AC3E}">
        <p14:creationId xmlns:p14="http://schemas.microsoft.com/office/powerpoint/2010/main" val="503939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38263D-BA1D-4F65-F889-BD54401176A0}"/>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5" name="Footer Placeholder 4">
            <a:extLst>
              <a:ext uri="{FF2B5EF4-FFF2-40B4-BE49-F238E27FC236}">
                <a16:creationId xmlns:a16="http://schemas.microsoft.com/office/drawing/2014/main" id="{E633FD53-7353-F61E-F597-DBDB0FE34D7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D0D36B7-3318-5D43-BE57-65B63EA29C7B}"/>
              </a:ext>
            </a:extLst>
          </p:cNvPr>
          <p:cNvSpPr>
            <a:spLocks noGrp="1"/>
          </p:cNvSpPr>
          <p:nvPr>
            <p:ph type="sldNum" sz="quarter" idx="12"/>
          </p:nvPr>
        </p:nvSpPr>
        <p:spPr/>
        <p:txBody>
          <a:bodyPr/>
          <a:lstStyle/>
          <a:p>
            <a:fld id="{C68AC1EC-23E2-4F0E-A5A4-674EC8DB954E}" type="slidenum">
              <a:rPr lang="en-US" smtClean="0"/>
              <a:t>3</a:t>
            </a:fld>
            <a:endParaRPr lang="en-US"/>
          </a:p>
        </p:txBody>
      </p:sp>
      <p:pic>
        <p:nvPicPr>
          <p:cNvPr id="7" name="Picture 6" descr="A football ball on a field&#10;&#10;Description automatically generated">
            <a:extLst>
              <a:ext uri="{FF2B5EF4-FFF2-40B4-BE49-F238E27FC236}">
                <a16:creationId xmlns:a16="http://schemas.microsoft.com/office/drawing/2014/main" id="{0D2045EF-6A50-D247-A35D-6589DBB0EA7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contrast="10000"/>
                    </a14:imgEffect>
                  </a14:imgLayer>
                </a14:imgProps>
              </a:ext>
            </a:extLst>
          </a:blip>
          <a:stretch>
            <a:fillRect/>
          </a:stretch>
        </p:blipFill>
        <p:spPr>
          <a:xfrm>
            <a:off x="-2148" y="-11407"/>
            <a:ext cx="12191998" cy="6866247"/>
          </a:xfrm>
          <a:prstGeom prst="rect">
            <a:avLst/>
          </a:prstGeom>
        </p:spPr>
      </p:pic>
      <p:sp>
        <p:nvSpPr>
          <p:cNvPr id="3" name="TextBox 2">
            <a:extLst>
              <a:ext uri="{FF2B5EF4-FFF2-40B4-BE49-F238E27FC236}">
                <a16:creationId xmlns:a16="http://schemas.microsoft.com/office/drawing/2014/main" id="{287AAB34-99DB-F3EE-5315-4E1F5C153D27}"/>
              </a:ext>
            </a:extLst>
          </p:cNvPr>
          <p:cNvSpPr txBox="1"/>
          <p:nvPr/>
        </p:nvSpPr>
        <p:spPr>
          <a:xfrm>
            <a:off x="1121" y="1934331"/>
            <a:ext cx="12181241"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800" b="1">
                <a:solidFill>
                  <a:schemeClr val="bg1"/>
                </a:solidFill>
                <a:latin typeface="Neue Haas Grotesk Text Pro"/>
                <a:ea typeface="+mn-lt"/>
                <a:cs typeface="+mn-lt"/>
              </a:rPr>
              <a:t>Why Vision-Based </a:t>
            </a:r>
            <a:r>
              <a:rPr lang="en-US" sz="8800" b="1">
                <a:solidFill>
                  <a:srgbClr val="FFFF00"/>
                </a:solidFill>
                <a:latin typeface="Neue Haas Grotesk Text Pro"/>
                <a:ea typeface="+mn-lt"/>
                <a:cs typeface="+mn-lt"/>
              </a:rPr>
              <a:t>Analytics?</a:t>
            </a:r>
            <a:endParaRPr lang="en-US" sz="8800" b="1">
              <a:solidFill>
                <a:srgbClr val="FFFF00"/>
              </a:solidFill>
              <a:latin typeface="Neue Haas Grotesk Text Pro"/>
            </a:endParaRPr>
          </a:p>
        </p:txBody>
      </p:sp>
    </p:spTree>
    <p:extLst>
      <p:ext uri="{BB962C8B-B14F-4D97-AF65-F5344CB8AC3E}">
        <p14:creationId xmlns:p14="http://schemas.microsoft.com/office/powerpoint/2010/main" val="505123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871108" y="588245"/>
            <a:ext cx="10449784" cy="947947"/>
          </a:xfrm>
        </p:spPr>
        <p:txBody>
          <a:bodyPr>
            <a:normAutofit/>
          </a:bodyPr>
          <a:lstStyle/>
          <a:p>
            <a:pPr algn="ctr"/>
            <a:r>
              <a:rPr lang="en-US" sz="4400" b="1">
                <a:solidFill>
                  <a:schemeClr val="tx1"/>
                </a:solidFill>
                <a:latin typeface="Neue Haas Grotesk Text Pro"/>
              </a:rPr>
              <a:t>Individual Contributions</a:t>
            </a:r>
          </a:p>
        </p:txBody>
      </p:sp>
      <p:sp>
        <p:nvSpPr>
          <p:cNvPr id="3" name="Content Placeholder 2">
            <a:extLst>
              <a:ext uri="{FF2B5EF4-FFF2-40B4-BE49-F238E27FC236}">
                <a16:creationId xmlns:a16="http://schemas.microsoft.com/office/drawing/2014/main" id="{4CDA6D12-A8FA-1257-2DDA-AD449E981BBD}"/>
              </a:ext>
            </a:extLst>
          </p:cNvPr>
          <p:cNvSpPr>
            <a:spLocks noGrp="1"/>
          </p:cNvSpPr>
          <p:nvPr>
            <p:ph idx="1"/>
          </p:nvPr>
        </p:nvSpPr>
        <p:spPr>
          <a:xfrm>
            <a:off x="877824" y="1627633"/>
            <a:ext cx="10442448" cy="4142232"/>
          </a:xfrm>
        </p:spPr>
        <p:txBody>
          <a:bodyPr vert="horz" lIns="91440" tIns="45720" rIns="91440" bIns="45720" rtlCol="0" anchor="t">
            <a:normAutofit fontScale="92500" lnSpcReduction="10000"/>
          </a:bodyPr>
          <a:lstStyle/>
          <a:p>
            <a:pPr marL="0" indent="0">
              <a:buNone/>
            </a:pPr>
            <a:r>
              <a:rPr lang="en-US" sz="3000" b="1" dirty="0"/>
              <a:t>Aditya: </a:t>
            </a:r>
            <a:r>
              <a:rPr lang="en-US" sz="3000" dirty="0"/>
              <a:t>Player Tracking,</a:t>
            </a:r>
            <a:r>
              <a:rPr lang="en-US" sz="3000" b="1" dirty="0"/>
              <a:t> </a:t>
            </a:r>
            <a:r>
              <a:rPr lang="en-US" sz="3000" dirty="0"/>
              <a:t>Backend Integration</a:t>
            </a:r>
          </a:p>
          <a:p>
            <a:pPr marL="0" indent="0">
              <a:buNone/>
            </a:pPr>
            <a:r>
              <a:rPr lang="en-US" sz="3000" b="1" dirty="0"/>
              <a:t>Armaan: </a:t>
            </a:r>
            <a:r>
              <a:rPr lang="en-US" sz="3000" dirty="0"/>
              <a:t>Key point detection, 2-D projection</a:t>
            </a:r>
            <a:endParaRPr lang="en-US" sz="3000" dirty="0">
              <a:solidFill>
                <a:srgbClr val="000000"/>
              </a:solidFill>
            </a:endParaRPr>
          </a:p>
          <a:p>
            <a:pPr marL="0" indent="0">
              <a:buNone/>
            </a:pPr>
            <a:r>
              <a:rPr lang="en-US" sz="3000" b="1" dirty="0"/>
              <a:t>Sahil</a:t>
            </a:r>
            <a:r>
              <a:rPr lang="en-US" sz="3000" dirty="0"/>
              <a:t>: Ball Tracking, JN Identification, UI</a:t>
            </a:r>
            <a:endParaRPr lang="en-US" sz="3000" dirty="0">
              <a:solidFill>
                <a:srgbClr val="000000"/>
              </a:solidFill>
            </a:endParaRPr>
          </a:p>
          <a:p>
            <a:pPr marL="0" indent="0">
              <a:buNone/>
            </a:pPr>
            <a:r>
              <a:rPr lang="en-US" sz="3000" b="1" dirty="0"/>
              <a:t>Sharath: </a:t>
            </a:r>
            <a:r>
              <a:rPr lang="en-US" sz="3000" dirty="0"/>
              <a:t>Analytics, Frontend Development</a:t>
            </a:r>
          </a:p>
          <a:p>
            <a:pPr marL="0" indent="0">
              <a:buNone/>
            </a:pPr>
            <a:r>
              <a:rPr lang="en-US" sz="3000" b="1" dirty="0"/>
              <a:t>Shishir: </a:t>
            </a:r>
            <a:r>
              <a:rPr lang="en-US" sz="3000" dirty="0"/>
              <a:t>Analytics, Visualization modules</a:t>
            </a:r>
            <a:endParaRPr lang="en-US" dirty="0"/>
          </a:p>
          <a:p>
            <a:pPr marL="0" indent="0">
              <a:buNone/>
            </a:pPr>
            <a:r>
              <a:rPr lang="en-US" sz="3000" b="1" dirty="0"/>
              <a:t>Umang:</a:t>
            </a:r>
            <a:r>
              <a:rPr lang="en-US" sz="3000" dirty="0"/>
              <a:t> Literature Review, Map Calibration</a:t>
            </a:r>
          </a:p>
          <a:p>
            <a:pPr marL="0" indent="0">
              <a:buNone/>
            </a:pPr>
            <a:r>
              <a:rPr lang="en-US" sz="3000" b="1" dirty="0"/>
              <a:t>J Rishi:</a:t>
            </a:r>
            <a:r>
              <a:rPr lang="en-US" sz="3000" dirty="0"/>
              <a:t> Mentor, Emotional Support</a:t>
            </a:r>
          </a:p>
          <a:p>
            <a:pPr marL="0" indent="0">
              <a:buNone/>
            </a:pPr>
            <a:endParaRPr lang="en-US" sz="3000" dirty="0"/>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7" name="TextBox 6">
            <a:extLst>
              <a:ext uri="{FF2B5EF4-FFF2-40B4-BE49-F238E27FC236}">
                <a16:creationId xmlns:a16="http://schemas.microsoft.com/office/drawing/2014/main" id="{F44009AF-0710-4B25-6592-E2440076BD02}"/>
              </a:ext>
            </a:extLst>
          </p:cNvPr>
          <p:cNvSpPr txBox="1"/>
          <p:nvPr/>
        </p:nvSpPr>
        <p:spPr>
          <a:xfrm>
            <a:off x="2157984" y="6126480"/>
            <a:ext cx="7516368" cy="369332"/>
          </a:xfrm>
          <a:prstGeom prst="rect">
            <a:avLst/>
          </a:prstGeom>
          <a:noFill/>
        </p:spPr>
        <p:txBody>
          <a:bodyPr wrap="square" rtlCol="0">
            <a:spAutoFit/>
          </a:bodyPr>
          <a:lstStyle/>
          <a:p>
            <a:r>
              <a:rPr lang="en-IN" dirty="0"/>
              <a:t>View the code at </a:t>
            </a:r>
            <a:r>
              <a:rPr lang="en-IN" dirty="0">
                <a:hlinkClick r:id="rId2"/>
              </a:rPr>
              <a:t>https://github.com/adityapgupta/Sports-Analysis</a:t>
            </a:r>
            <a:endParaRPr lang="en-IN" dirty="0"/>
          </a:p>
        </p:txBody>
      </p:sp>
    </p:spTree>
    <p:extLst>
      <p:ext uri="{BB962C8B-B14F-4D97-AF65-F5344CB8AC3E}">
        <p14:creationId xmlns:p14="http://schemas.microsoft.com/office/powerpoint/2010/main" val="2777963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1966" y="3697"/>
            <a:ext cx="12198475" cy="1265928"/>
          </a:xfrm>
        </p:spPr>
        <p:txBody>
          <a:bodyPr>
            <a:normAutofit/>
          </a:bodyPr>
          <a:lstStyle/>
          <a:p>
            <a:pPr algn="ctr"/>
            <a:r>
              <a:rPr lang="en-US" sz="4400" b="1">
                <a:solidFill>
                  <a:schemeClr val="tx1"/>
                </a:solidFill>
                <a:latin typeface="Neue Haas Grotesk Text Pro"/>
              </a:rPr>
              <a:t>What we are doing</a:t>
            </a:r>
            <a:endParaRPr lang="en-US"/>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pic>
        <p:nvPicPr>
          <p:cNvPr id="3" name="Picture 2" descr="A screenshot of a video game&#10;&#10;Description automatically generated">
            <a:extLst>
              <a:ext uri="{FF2B5EF4-FFF2-40B4-BE49-F238E27FC236}">
                <a16:creationId xmlns:a16="http://schemas.microsoft.com/office/drawing/2014/main" id="{C1A5860E-B2E0-8680-DDA4-7683EFD3CF37}"/>
              </a:ext>
            </a:extLst>
          </p:cNvPr>
          <p:cNvPicPr>
            <a:picLocks noChangeAspect="1"/>
          </p:cNvPicPr>
          <p:nvPr/>
        </p:nvPicPr>
        <p:blipFill>
          <a:blip r:embed="rId2"/>
          <a:stretch>
            <a:fillRect/>
          </a:stretch>
        </p:blipFill>
        <p:spPr>
          <a:xfrm>
            <a:off x="5097707" y="1453173"/>
            <a:ext cx="7096125" cy="3619500"/>
          </a:xfrm>
          <a:prstGeom prst="rect">
            <a:avLst/>
          </a:prstGeom>
        </p:spPr>
      </p:pic>
      <p:sp>
        <p:nvSpPr>
          <p:cNvPr id="6" name="TextBox 5">
            <a:extLst>
              <a:ext uri="{FF2B5EF4-FFF2-40B4-BE49-F238E27FC236}">
                <a16:creationId xmlns:a16="http://schemas.microsoft.com/office/drawing/2014/main" id="{46BF724B-B2E3-C1A2-790E-02606C209776}"/>
              </a:ext>
            </a:extLst>
          </p:cNvPr>
          <p:cNvSpPr txBox="1"/>
          <p:nvPr/>
        </p:nvSpPr>
        <p:spPr>
          <a:xfrm>
            <a:off x="357523" y="1450052"/>
            <a:ext cx="538076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End-to-End Game State Reconstruction</a:t>
            </a:r>
          </a:p>
        </p:txBody>
      </p:sp>
      <p:sp>
        <p:nvSpPr>
          <p:cNvPr id="8" name="TextBox 7">
            <a:extLst>
              <a:ext uri="{FF2B5EF4-FFF2-40B4-BE49-F238E27FC236}">
                <a16:creationId xmlns:a16="http://schemas.microsoft.com/office/drawing/2014/main" id="{097E7546-50A3-9BE1-A7AB-16726FD654E6}"/>
              </a:ext>
            </a:extLst>
          </p:cNvPr>
          <p:cNvSpPr txBox="1"/>
          <p:nvPr/>
        </p:nvSpPr>
        <p:spPr>
          <a:xfrm>
            <a:off x="357740" y="2615453"/>
            <a:ext cx="480941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Given a footage of a professional football game, we create a </a:t>
            </a:r>
            <a:r>
              <a:rPr lang="en-US" err="1"/>
              <a:t>minimap</a:t>
            </a:r>
            <a:r>
              <a:rPr lang="en-US"/>
              <a:t> of the players in the camera's view.</a:t>
            </a:r>
          </a:p>
          <a:p>
            <a:endParaRPr lang="en-US"/>
          </a:p>
          <a:p>
            <a:r>
              <a:rPr lang="en-US"/>
              <a:t>We can track players, identify jersey numbers, classify into teams and even suggest tactical advice! </a:t>
            </a:r>
          </a:p>
        </p:txBody>
      </p:sp>
    </p:spTree>
    <p:extLst>
      <p:ext uri="{BB962C8B-B14F-4D97-AF65-F5344CB8AC3E}">
        <p14:creationId xmlns:p14="http://schemas.microsoft.com/office/powerpoint/2010/main" val="3912859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4162" y="1299"/>
            <a:ext cx="12203302" cy="1265928"/>
          </a:xfrm>
        </p:spPr>
        <p:txBody>
          <a:bodyPr>
            <a:normAutofit/>
          </a:bodyPr>
          <a:lstStyle/>
          <a:p>
            <a:pPr algn="ctr"/>
            <a:r>
              <a:rPr lang="en-US" sz="4400" b="1">
                <a:solidFill>
                  <a:schemeClr val="tx1"/>
                </a:solidFill>
                <a:latin typeface="Neue Haas Grotesk Text Pro"/>
              </a:rPr>
              <a:t>Dataset for Training</a:t>
            </a:r>
            <a:endParaRPr lang="en-US">
              <a:solidFill>
                <a:schemeClr val="tx1"/>
              </a:solidFill>
            </a:endParaRP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7" name="TextBox 6">
            <a:extLst>
              <a:ext uri="{FF2B5EF4-FFF2-40B4-BE49-F238E27FC236}">
                <a16:creationId xmlns:a16="http://schemas.microsoft.com/office/drawing/2014/main" id="{B7CF82F5-B820-D346-940C-00D25C55EDDE}"/>
              </a:ext>
            </a:extLst>
          </p:cNvPr>
          <p:cNvSpPr txBox="1"/>
          <p:nvPr/>
        </p:nvSpPr>
        <p:spPr>
          <a:xfrm>
            <a:off x="1291477" y="2050097"/>
            <a:ext cx="8890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SoccerNet</a:t>
            </a:r>
            <a:r>
              <a:rPr lang="en-US"/>
              <a:t> (</a:t>
            </a:r>
            <a:r>
              <a:rPr lang="en-US">
                <a:ea typeface="+mn-lt"/>
                <a:cs typeface="+mn-lt"/>
                <a:hlinkClick r:id="rId2"/>
              </a:rPr>
              <a:t>https://www.soccer-net.org/</a:t>
            </a:r>
            <a:r>
              <a:rPr lang="en-US"/>
              <a:t>)</a:t>
            </a:r>
          </a:p>
          <a:p>
            <a:r>
              <a:rPr lang="en-US" err="1">
                <a:ea typeface="+mn-lt"/>
                <a:cs typeface="+mn-lt"/>
              </a:rPr>
              <a:t>SoccerNet</a:t>
            </a:r>
            <a:r>
              <a:rPr lang="en-US">
                <a:ea typeface="+mn-lt"/>
                <a:cs typeface="+mn-lt"/>
              </a:rPr>
              <a:t> is a large-scale dataset for soccer video understanding. It has evolved over the years to include various tasks such as action spotting, camera calibration, player re-identification and tracking. It is composed of 550 complete broadcast soccer games and 12 single camera games taken from the major European leagues. </a:t>
            </a:r>
            <a:r>
              <a:rPr lang="en-US" err="1">
                <a:ea typeface="+mn-lt"/>
                <a:cs typeface="+mn-lt"/>
              </a:rPr>
              <a:t>SoccerNet</a:t>
            </a:r>
            <a:r>
              <a:rPr lang="en-US">
                <a:ea typeface="+mn-lt"/>
                <a:cs typeface="+mn-lt"/>
              </a:rPr>
              <a:t> is not only dataset, but also yearly challenges where the best teams compete at the international level.</a:t>
            </a:r>
            <a:endParaRPr lang="en-US"/>
          </a:p>
        </p:txBody>
      </p:sp>
    </p:spTree>
    <p:extLst>
      <p:ext uri="{BB962C8B-B14F-4D97-AF65-F5344CB8AC3E}">
        <p14:creationId xmlns:p14="http://schemas.microsoft.com/office/powerpoint/2010/main" val="6314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81424-BC27-9114-6E31-E3FFE3E5EFA3}"/>
              </a:ext>
            </a:extLst>
          </p:cNvPr>
          <p:cNvSpPr>
            <a:spLocks noGrp="1"/>
          </p:cNvSpPr>
          <p:nvPr>
            <p:ph type="title"/>
          </p:nvPr>
        </p:nvSpPr>
        <p:spPr>
          <a:xfrm>
            <a:off x="1647" y="2091"/>
            <a:ext cx="12188706" cy="1265928"/>
          </a:xfrm>
        </p:spPr>
        <p:txBody>
          <a:bodyPr>
            <a:normAutofit/>
          </a:bodyPr>
          <a:lstStyle/>
          <a:p>
            <a:pPr algn="ctr"/>
            <a:r>
              <a:rPr lang="en-US" sz="4000" b="1">
                <a:latin typeface="Neue Haas Grotesk Text Pro"/>
              </a:rPr>
              <a:t>Literature Review/State of the Art.</a:t>
            </a:r>
          </a:p>
        </p:txBody>
      </p:sp>
      <p:sp>
        <p:nvSpPr>
          <p:cNvPr id="3" name="Content Placeholder 2">
            <a:extLst>
              <a:ext uri="{FF2B5EF4-FFF2-40B4-BE49-F238E27FC236}">
                <a16:creationId xmlns:a16="http://schemas.microsoft.com/office/drawing/2014/main" id="{EA170F27-BB03-9355-FAF5-43245C4CC3FB}"/>
              </a:ext>
            </a:extLst>
          </p:cNvPr>
          <p:cNvSpPr>
            <a:spLocks noGrp="1"/>
          </p:cNvSpPr>
          <p:nvPr>
            <p:ph idx="1"/>
          </p:nvPr>
        </p:nvSpPr>
        <p:spPr>
          <a:xfrm>
            <a:off x="868299" y="2157984"/>
            <a:ext cx="10461498" cy="941544"/>
          </a:xfrm>
        </p:spPr>
        <p:txBody>
          <a:bodyPr vert="horz" lIns="91440" tIns="45720" rIns="91440" bIns="45720" rtlCol="0" anchor="t">
            <a:normAutofit/>
          </a:bodyPr>
          <a:lstStyle/>
          <a:p>
            <a:pPr marL="0" indent="0">
              <a:buNone/>
            </a:pPr>
            <a:r>
              <a:rPr lang="en-US"/>
              <a:t>The initial challenge and dataset was published by SoccerNet</a:t>
            </a:r>
          </a:p>
        </p:txBody>
      </p:sp>
      <p:sp>
        <p:nvSpPr>
          <p:cNvPr id="4" name="Date Placeholder 3">
            <a:extLst>
              <a:ext uri="{FF2B5EF4-FFF2-40B4-BE49-F238E27FC236}">
                <a16:creationId xmlns:a16="http://schemas.microsoft.com/office/drawing/2014/main" id="{3300DA3F-BFB7-D85B-A86B-FA3019FAC50B}"/>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5" name="Footer Placeholder 4">
            <a:extLst>
              <a:ext uri="{FF2B5EF4-FFF2-40B4-BE49-F238E27FC236}">
                <a16:creationId xmlns:a16="http://schemas.microsoft.com/office/drawing/2014/main" id="{F5AFC82C-E599-2DDD-6C97-3C52BB34568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ECAB003-8205-250B-7CCB-F0BE47C56FF2}"/>
              </a:ext>
            </a:extLst>
          </p:cNvPr>
          <p:cNvSpPr>
            <a:spLocks noGrp="1"/>
          </p:cNvSpPr>
          <p:nvPr>
            <p:ph type="sldNum" sz="quarter" idx="12"/>
          </p:nvPr>
        </p:nvSpPr>
        <p:spPr/>
        <p:txBody>
          <a:bodyPr/>
          <a:lstStyle/>
          <a:p>
            <a:fld id="{C68AC1EC-23E2-4F0E-A5A4-674EC8DB954E}" type="slidenum">
              <a:rPr lang="en-US" smtClean="0"/>
              <a:t>6</a:t>
            </a:fld>
            <a:endParaRPr lang="en-US"/>
          </a:p>
        </p:txBody>
      </p:sp>
      <p:pic>
        <p:nvPicPr>
          <p:cNvPr id="7" name="Picture 6" descr="A football ball on grass&#10;&#10;Description automatically generated">
            <a:extLst>
              <a:ext uri="{FF2B5EF4-FFF2-40B4-BE49-F238E27FC236}">
                <a16:creationId xmlns:a16="http://schemas.microsoft.com/office/drawing/2014/main" id="{A96AFDBA-ABC2-0E3C-D52C-004CD16E7175}"/>
              </a:ext>
            </a:extLst>
          </p:cNvPr>
          <p:cNvPicPr>
            <a:picLocks noChangeAspect="1"/>
          </p:cNvPicPr>
          <p:nvPr/>
        </p:nvPicPr>
        <p:blipFill>
          <a:blip r:embed="rId2"/>
          <a:stretch>
            <a:fillRect/>
          </a:stretch>
        </p:blipFill>
        <p:spPr>
          <a:xfrm>
            <a:off x="0" y="3317244"/>
            <a:ext cx="12192000" cy="3538212"/>
          </a:xfrm>
          <a:prstGeom prst="rect">
            <a:avLst/>
          </a:prstGeom>
        </p:spPr>
      </p:pic>
    </p:spTree>
    <p:extLst>
      <p:ext uri="{BB962C8B-B14F-4D97-AF65-F5344CB8AC3E}">
        <p14:creationId xmlns:p14="http://schemas.microsoft.com/office/powerpoint/2010/main" val="348310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1330" y="3697"/>
            <a:ext cx="12194120" cy="1275108"/>
          </a:xfrm>
        </p:spPr>
        <p:txBody>
          <a:bodyPr>
            <a:normAutofit/>
          </a:bodyPr>
          <a:lstStyle/>
          <a:p>
            <a:pPr algn="ctr"/>
            <a:r>
              <a:rPr lang="en-US" sz="4400" b="1">
                <a:solidFill>
                  <a:schemeClr val="tx1"/>
                </a:solidFill>
                <a:latin typeface="Neue Haas Grotesk Text Pro"/>
              </a:rPr>
              <a:t>The existing baseline</a:t>
            </a: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pic>
        <p:nvPicPr>
          <p:cNvPr id="3" name="Picture 2" descr="A diagram of a computer program&#10;&#10;Description automatically generated">
            <a:extLst>
              <a:ext uri="{FF2B5EF4-FFF2-40B4-BE49-F238E27FC236}">
                <a16:creationId xmlns:a16="http://schemas.microsoft.com/office/drawing/2014/main" id="{8571DEB7-82BF-EF4B-A4CA-499232600D40}"/>
              </a:ext>
            </a:extLst>
          </p:cNvPr>
          <p:cNvPicPr>
            <a:picLocks noChangeAspect="1"/>
          </p:cNvPicPr>
          <p:nvPr/>
        </p:nvPicPr>
        <p:blipFill>
          <a:blip r:embed="rId2"/>
          <a:stretch>
            <a:fillRect/>
          </a:stretch>
        </p:blipFill>
        <p:spPr>
          <a:xfrm>
            <a:off x="0" y="1279277"/>
            <a:ext cx="12192000" cy="4654349"/>
          </a:xfrm>
          <a:prstGeom prst="rect">
            <a:avLst/>
          </a:prstGeom>
        </p:spPr>
      </p:pic>
    </p:spTree>
    <p:extLst>
      <p:ext uri="{BB962C8B-B14F-4D97-AF65-F5344CB8AC3E}">
        <p14:creationId xmlns:p14="http://schemas.microsoft.com/office/powerpoint/2010/main" val="3525086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1330" y="3697"/>
            <a:ext cx="12184939" cy="1275108"/>
          </a:xfrm>
        </p:spPr>
        <p:txBody>
          <a:bodyPr>
            <a:normAutofit/>
          </a:bodyPr>
          <a:lstStyle/>
          <a:p>
            <a:pPr algn="ctr"/>
            <a:r>
              <a:rPr lang="en-US" sz="4400" b="1">
                <a:solidFill>
                  <a:schemeClr val="tx1"/>
                </a:solidFill>
                <a:latin typeface="Neue Haas Grotesk Text Pro"/>
              </a:rPr>
              <a:t>Our Framework</a:t>
            </a:r>
            <a:endParaRPr lang="en-US">
              <a:solidFill>
                <a:schemeClr val="tx1"/>
              </a:solidFill>
            </a:endParaRP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pic>
        <p:nvPicPr>
          <p:cNvPr id="8" name="Picture 7" descr="A diagram of a sports game&#10;&#10;Description automatically generated">
            <a:extLst>
              <a:ext uri="{FF2B5EF4-FFF2-40B4-BE49-F238E27FC236}">
                <a16:creationId xmlns:a16="http://schemas.microsoft.com/office/drawing/2014/main" id="{9C64135E-C3F7-3A89-F9B7-325509D5326B}"/>
              </a:ext>
            </a:extLst>
          </p:cNvPr>
          <p:cNvPicPr>
            <a:picLocks noChangeAspect="1"/>
          </p:cNvPicPr>
          <p:nvPr/>
        </p:nvPicPr>
        <p:blipFill>
          <a:blip r:embed="rId2"/>
          <a:stretch>
            <a:fillRect/>
          </a:stretch>
        </p:blipFill>
        <p:spPr>
          <a:xfrm>
            <a:off x="1854868" y="1280183"/>
            <a:ext cx="8061157" cy="4909240"/>
          </a:xfrm>
          <a:prstGeom prst="rect">
            <a:avLst/>
          </a:prstGeom>
        </p:spPr>
      </p:pic>
    </p:spTree>
    <p:extLst>
      <p:ext uri="{BB962C8B-B14F-4D97-AF65-F5344CB8AC3E}">
        <p14:creationId xmlns:p14="http://schemas.microsoft.com/office/powerpoint/2010/main" val="2628648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B53F-8D1F-E661-FA40-9C3E79EADE48}"/>
              </a:ext>
            </a:extLst>
          </p:cNvPr>
          <p:cNvSpPr>
            <a:spLocks noGrp="1"/>
          </p:cNvSpPr>
          <p:nvPr>
            <p:ph type="title"/>
          </p:nvPr>
        </p:nvSpPr>
        <p:spPr>
          <a:xfrm>
            <a:off x="-4162" y="1299"/>
            <a:ext cx="12180428" cy="1265928"/>
          </a:xfrm>
        </p:spPr>
        <p:txBody>
          <a:bodyPr>
            <a:normAutofit/>
          </a:bodyPr>
          <a:lstStyle/>
          <a:p>
            <a:pPr algn="ctr"/>
            <a:r>
              <a:rPr lang="en-US" sz="4400" b="1">
                <a:solidFill>
                  <a:schemeClr val="tx1"/>
                </a:solidFill>
                <a:latin typeface="Neue Haas Grotesk Text Pro"/>
              </a:rPr>
              <a:t>Player Tracking</a:t>
            </a:r>
          </a:p>
        </p:txBody>
      </p:sp>
      <p:sp>
        <p:nvSpPr>
          <p:cNvPr id="4" name="Date Placeholder 3">
            <a:extLst>
              <a:ext uri="{FF2B5EF4-FFF2-40B4-BE49-F238E27FC236}">
                <a16:creationId xmlns:a16="http://schemas.microsoft.com/office/drawing/2014/main" id="{21005631-D8D5-2B08-0E23-64AF745D2671}"/>
              </a:ext>
            </a:extLst>
          </p:cNvPr>
          <p:cNvSpPr>
            <a:spLocks noGrp="1"/>
          </p:cNvSpPr>
          <p:nvPr>
            <p:ph type="dt" sz="half" idx="10"/>
          </p:nvPr>
        </p:nvSpPr>
        <p:spPr/>
        <p:txBody>
          <a:bodyPr/>
          <a:lstStyle/>
          <a:p>
            <a:fld id="{579F6069-8263-4296-913A-BC2234E8D32B}" type="datetime1">
              <a:rPr lang="en-US" smtClean="0"/>
              <a:t>11/15/2024</a:t>
            </a:fld>
            <a:endParaRPr lang="en-US"/>
          </a:p>
        </p:txBody>
      </p:sp>
      <p:sp>
        <p:nvSpPr>
          <p:cNvPr id="5" name="TextBox 4">
            <a:extLst>
              <a:ext uri="{FF2B5EF4-FFF2-40B4-BE49-F238E27FC236}">
                <a16:creationId xmlns:a16="http://schemas.microsoft.com/office/drawing/2014/main" id="{1834AB6E-534C-C484-148E-4C10FA5A699F}"/>
              </a:ext>
            </a:extLst>
          </p:cNvPr>
          <p:cNvSpPr txBox="1"/>
          <p:nvPr/>
        </p:nvSpPr>
        <p:spPr>
          <a:xfrm>
            <a:off x="709533" y="1709743"/>
            <a:ext cx="306359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We used the YOLOv10 model, finetuned on the players, referees and balls from the </a:t>
            </a:r>
            <a:r>
              <a:rPr lang="en-US" sz="2000" err="1"/>
              <a:t>SoccerNet</a:t>
            </a:r>
            <a:r>
              <a:rPr lang="en-US" sz="2000"/>
              <a:t> dataset to allow accurate detection.</a:t>
            </a:r>
            <a:endParaRPr lang="en-US"/>
          </a:p>
          <a:p>
            <a:endParaRPr lang="en-US" sz="2000"/>
          </a:p>
          <a:p>
            <a:r>
              <a:rPr lang="en-US" sz="2000"/>
              <a:t>We used </a:t>
            </a:r>
            <a:r>
              <a:rPr lang="en-US" sz="2000" err="1"/>
              <a:t>ByteTrack</a:t>
            </a:r>
            <a:r>
              <a:rPr lang="en-US" sz="2000"/>
              <a:t> for multiple object tracking.</a:t>
            </a:r>
          </a:p>
        </p:txBody>
      </p:sp>
      <p:pic>
        <p:nvPicPr>
          <p:cNvPr id="6" name="Picture 5" descr="A group of football players on a field&#10;&#10;Description automatically generated">
            <a:extLst>
              <a:ext uri="{FF2B5EF4-FFF2-40B4-BE49-F238E27FC236}">
                <a16:creationId xmlns:a16="http://schemas.microsoft.com/office/drawing/2014/main" id="{8254822F-E6DB-0ECD-AC53-4329BE81A7E9}"/>
              </a:ext>
            </a:extLst>
          </p:cNvPr>
          <p:cNvPicPr>
            <a:picLocks noChangeAspect="1"/>
          </p:cNvPicPr>
          <p:nvPr/>
        </p:nvPicPr>
        <p:blipFill>
          <a:blip r:embed="rId2"/>
          <a:stretch>
            <a:fillRect/>
          </a:stretch>
        </p:blipFill>
        <p:spPr>
          <a:xfrm>
            <a:off x="4094135" y="1498169"/>
            <a:ext cx="7749153" cy="4365356"/>
          </a:xfrm>
          <a:prstGeom prst="rect">
            <a:avLst/>
          </a:prstGeom>
        </p:spPr>
      </p:pic>
    </p:spTree>
    <p:extLst>
      <p:ext uri="{BB962C8B-B14F-4D97-AF65-F5344CB8AC3E}">
        <p14:creationId xmlns:p14="http://schemas.microsoft.com/office/powerpoint/2010/main" val="4103216924"/>
      </p:ext>
    </p:extLst>
  </p:cSld>
  <p:clrMapOvr>
    <a:masterClrMapping/>
  </p:clrMapOvr>
</p:sld>
</file>

<file path=ppt/theme/theme1.xml><?xml version="1.0" encoding="utf-8"?>
<a:theme xmlns:a="http://schemas.openxmlformats.org/drawingml/2006/main" name="BohoVogueVTI">
  <a:themeElements>
    <a:clrScheme name="BohoVogue">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Walbaum Display_Aptos">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8022F7FC-316B-4DD9-B9EB-BB68CC0DFA6F}" vid="{544DD2C6-9D23-4092-AACF-F55CEAA658FD}"/>
    </a:ext>
  </a:extLst>
</a:theme>
</file>

<file path=docProps/app.xml><?xml version="1.0" encoding="utf-8"?>
<Properties xmlns="http://schemas.openxmlformats.org/officeDocument/2006/extended-properties" xmlns:vt="http://schemas.openxmlformats.org/officeDocument/2006/docPropsVTypes">
  <Template>office theme</Template>
  <TotalTime>13</TotalTime>
  <Words>1083</Words>
  <Application>Microsoft Office PowerPoint</Application>
  <PresentationFormat>Widescreen</PresentationFormat>
  <Paragraphs>154</Paragraphs>
  <Slides>30</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 Display</vt:lpstr>
      <vt:lpstr>Aptos Light</vt:lpstr>
      <vt:lpstr>Arial</vt:lpstr>
      <vt:lpstr>Neue Haas Grotesk Text Pro</vt:lpstr>
      <vt:lpstr>Walbaum Display</vt:lpstr>
      <vt:lpstr>BohoVogueVTI</vt:lpstr>
      <vt:lpstr>PowerPoint Presentation</vt:lpstr>
      <vt:lpstr>PowerPoint Presentation</vt:lpstr>
      <vt:lpstr>PowerPoint Presentation</vt:lpstr>
      <vt:lpstr>What we are doing</vt:lpstr>
      <vt:lpstr>Dataset for Training</vt:lpstr>
      <vt:lpstr>Literature Review/State of the Art.</vt:lpstr>
      <vt:lpstr>The existing baseline</vt:lpstr>
      <vt:lpstr>Our Framework</vt:lpstr>
      <vt:lpstr>Player Tracking</vt:lpstr>
      <vt:lpstr>Ball Tracking</vt:lpstr>
      <vt:lpstr>Team Identification (SigLIP, K-means on colours)</vt:lpstr>
      <vt:lpstr>Goalkeeper Team Identification </vt:lpstr>
      <vt:lpstr>Jersey Identification</vt:lpstr>
      <vt:lpstr>Jersey Identification</vt:lpstr>
      <vt:lpstr>Jersey Identification</vt:lpstr>
      <vt:lpstr>Jersey Identification</vt:lpstr>
      <vt:lpstr>Calibration + 2D Transformations </vt:lpstr>
      <vt:lpstr>Calibration + 2D Transformations </vt:lpstr>
      <vt:lpstr>Calibration + 2D Transformations </vt:lpstr>
      <vt:lpstr>Calibration + 2D Transformations </vt:lpstr>
      <vt:lpstr>ANALYSIS AND VISUALISATION</vt:lpstr>
      <vt:lpstr>VORONOI DIAGRAM</vt:lpstr>
      <vt:lpstr>BALL STATISTICS</vt:lpstr>
      <vt:lpstr>MOVEMENT ANALYSIS</vt:lpstr>
      <vt:lpstr>PASSING OPPORTUNITIES</vt:lpstr>
      <vt:lpstr>UI and Design</vt:lpstr>
      <vt:lpstr>PowerPoint Presentation</vt:lpstr>
      <vt:lpstr>Challenges</vt:lpstr>
      <vt:lpstr>References</vt:lpstr>
      <vt:lpstr>Individual 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 Sharath</cp:lastModifiedBy>
  <cp:revision>4</cp:revision>
  <dcterms:created xsi:type="dcterms:W3CDTF">2024-11-09T21:18:00Z</dcterms:created>
  <dcterms:modified xsi:type="dcterms:W3CDTF">2024-11-14T19:15:03Z</dcterms:modified>
</cp:coreProperties>
</file>